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4"/>
  </p:notesMasterIdLst>
  <p:handoutMasterIdLst>
    <p:handoutMasterId r:id="rId25"/>
  </p:handoutMasterIdLst>
  <p:sldIdLst>
    <p:sldId id="803" r:id="rId2"/>
    <p:sldId id="6646176" r:id="rId3"/>
    <p:sldId id="6646008" r:id="rId4"/>
    <p:sldId id="6646175" r:id="rId5"/>
    <p:sldId id="6646022" r:id="rId6"/>
    <p:sldId id="6646023" r:id="rId7"/>
    <p:sldId id="6646174" r:id="rId8"/>
    <p:sldId id="6646091" r:id="rId9"/>
    <p:sldId id="6646025" r:id="rId10"/>
    <p:sldId id="6646026" r:id="rId11"/>
    <p:sldId id="6646027" r:id="rId12"/>
    <p:sldId id="6646147" r:id="rId13"/>
    <p:sldId id="6646184" r:id="rId14"/>
    <p:sldId id="6646028" r:id="rId15"/>
    <p:sldId id="6646030" r:id="rId16"/>
    <p:sldId id="6646178" r:id="rId17"/>
    <p:sldId id="6646179" r:id="rId18"/>
    <p:sldId id="6646185" r:id="rId19"/>
    <p:sldId id="6646180" r:id="rId20"/>
    <p:sldId id="6646181" r:id="rId21"/>
    <p:sldId id="6646182" r:id="rId22"/>
    <p:sldId id="6646183" r:id="rId23"/>
  </p:sldIdLst>
  <p:sldSz cx="12192000" cy="6858000"/>
  <p:notesSz cx="6858000" cy="9144000"/>
  <p:custDataLst>
    <p:tags r:id="rId26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91919"/>
    <a:srgbClr val="96969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794" autoAdjust="0"/>
    <p:restoredTop sz="94660"/>
  </p:normalViewPr>
  <p:slideViewPr>
    <p:cSldViewPr snapToGrid="0" showGuides="1">
      <p:cViewPr varScale="1">
        <p:scale>
          <a:sx n="88" d="100"/>
          <a:sy n="88" d="100"/>
        </p:scale>
        <p:origin x="102" y="28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gs" Target="tags/tag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F175E31-9D97-4B1F-AE1D-511282DE59F4}" type="datetimeFigureOut">
              <a:rPr lang="zh-CN" altLang="en-US" smtClean="0"/>
              <a:t>2024/10/26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72FB9E3-7A0A-4B2D-BE5A-942A99172D3E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A4FB668-CBFE-4C2F-9B58-D6B4CE17FE57}" type="datetimeFigureOut">
              <a:rPr lang="zh-CN" altLang="en-US" smtClean="0"/>
              <a:t>2024/10/26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FB6948-41DF-42EA-9E6C-830746DEFB7E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FB6948-41DF-42EA-9E6C-830746DEFB7E}" type="slidenum">
              <a:rPr lang="zh-CN" altLang="en-US" smtClean="0"/>
              <a:t>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22DAEC1C-C91E-4447-AE0D-E5483610936D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rPr>
              <a:t>10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22DAEC1C-C91E-4447-AE0D-E5483610936D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rPr>
              <a:t>11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22DAEC1C-C91E-4447-AE0D-E5483610936D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rPr>
              <a:t>12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22DAEC1C-C91E-4447-AE0D-E5483610936D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rPr>
              <a:t>13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1639687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22DAEC1C-C91E-4447-AE0D-E5483610936D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rPr>
              <a:t>14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22DAEC1C-C91E-4447-AE0D-E5483610936D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rPr>
              <a:t>15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22DAEC1C-C91E-4447-AE0D-E5483610936D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rPr>
              <a:t>16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9337232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22DAEC1C-C91E-4447-AE0D-E5483610936D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rPr>
              <a:t>17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514109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22DAEC1C-C91E-4447-AE0D-E5483610936D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rPr>
              <a:t>18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8588950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22DAEC1C-C91E-4447-AE0D-E5483610936D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rPr>
              <a:t>19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906181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22DAEC1C-C91E-4447-AE0D-E5483610936D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rPr>
              <a:t>2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6767522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22DAEC1C-C91E-4447-AE0D-E5483610936D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rPr>
              <a:t>20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9807114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22DAEC1C-C91E-4447-AE0D-E5483610936D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rPr>
              <a:t>21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5566006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22DAEC1C-C91E-4447-AE0D-E5483610936D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rPr>
              <a:t>22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2640247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22DAEC1C-C91E-4447-AE0D-E5483610936D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rPr>
              <a:t>3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22DAEC1C-C91E-4447-AE0D-E5483610936D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rPr>
              <a:t>4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22DAEC1C-C91E-4447-AE0D-E5483610936D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rPr>
              <a:t>5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22DAEC1C-C91E-4447-AE0D-E5483610936D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rPr>
              <a:t>6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22DAEC1C-C91E-4447-AE0D-E5483610936D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rPr>
              <a:t>7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22DAEC1C-C91E-4447-AE0D-E5483610936D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rPr>
              <a:t>8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22DAEC1C-C91E-4447-AE0D-E5483610936D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rPr>
              <a:t>9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封面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矩形 2"/>
          <p:cNvSpPr/>
          <p:nvPr userDrawn="1"/>
        </p:nvSpPr>
        <p:spPr bwMode="auto">
          <a:xfrm>
            <a:off x="-1" y="1212716"/>
            <a:ext cx="12202955" cy="1221646"/>
          </a:xfrm>
          <a:prstGeom prst="rect">
            <a:avLst/>
          </a:prstGeom>
          <a:solidFill>
            <a:schemeClr val="bg1">
              <a:alpha val="3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6770" tIns="48385" rIns="96770" bIns="48385" numCol="1" rtlCol="0" anchor="t" anchorCtr="0" compatLnSpc="1"/>
          <a:lstStyle/>
          <a:p>
            <a:pPr marL="0" marR="0" indent="0" algn="l" defTabSz="96774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endParaRPr kumimoji="0" lang="zh-CN" altLang="en-US" sz="1905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00462" y="218247"/>
            <a:ext cx="1720282" cy="49160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目录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 userDrawn="1"/>
        </p:nvSpPr>
        <p:spPr>
          <a:xfrm>
            <a:off x="7889050" y="215100"/>
            <a:ext cx="2729431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 defTabSz="609600"/>
            <a:r>
              <a:rPr lang="en-US" altLang="zh-CN" sz="400" dirty="0">
                <a:solidFill>
                  <a:srgbClr val="FFFFFF">
                    <a:lumMod val="50000"/>
                  </a:srgbClr>
                </a:solidFill>
                <a:latin typeface="微软雅黑" panose="020B0503020204020204" pitchFamily="34" charset="-122"/>
              </a:rPr>
              <a:t>WE  AIM  AT CUSTOMERS’MAXIMUM  SATISFACTION</a:t>
            </a:r>
          </a:p>
        </p:txBody>
      </p:sp>
      <p:cxnSp>
        <p:nvCxnSpPr>
          <p:cNvPr id="7" name="直接连接符 50"/>
          <p:cNvCxnSpPr/>
          <p:nvPr userDrawn="1"/>
        </p:nvCxnSpPr>
        <p:spPr>
          <a:xfrm>
            <a:off x="7976830" y="457701"/>
            <a:ext cx="2167260" cy="0"/>
          </a:xfrm>
          <a:prstGeom prst="line">
            <a:avLst/>
          </a:prstGeom>
          <a:ln>
            <a:solidFill>
              <a:schemeClr val="bg1">
                <a:lumMod val="50000"/>
                <a:alpha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10672985" y="235274"/>
            <a:ext cx="1195335" cy="322585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192793" y="399927"/>
            <a:ext cx="378788" cy="12636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872439" y="45440"/>
            <a:ext cx="4147987" cy="1032288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8426623" y="175933"/>
            <a:ext cx="3643716" cy="44126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内容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658907" y="222745"/>
            <a:ext cx="6939208" cy="365127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2000" b="1" i="0" baseline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kumimoji="1" lang="zh-CN" altLang="en-US" dirty="0"/>
              <a:t>内容一级标题</a:t>
            </a:r>
          </a:p>
        </p:txBody>
      </p:sp>
      <p:pic>
        <p:nvPicPr>
          <p:cNvPr id="6" name="图片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644" y="298479"/>
            <a:ext cx="177313" cy="217896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533" y="297133"/>
            <a:ext cx="177313" cy="217896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8426623" y="175933"/>
            <a:ext cx="3643716" cy="441265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3375BD-B39C-438A-BD6F-5C147BF6E68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2.png"/><Relationship Id="rId5" Type="http://schemas.openxmlformats.org/officeDocument/2006/relationships/image" Target="../media/image29.png"/><Relationship Id="rId4" Type="http://schemas.openxmlformats.org/officeDocument/2006/relationships/image" Target="../media/image3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5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png"/><Relationship Id="rId3" Type="http://schemas.openxmlformats.org/officeDocument/2006/relationships/image" Target="../media/image36.png"/><Relationship Id="rId7" Type="http://schemas.openxmlformats.org/officeDocument/2006/relationships/image" Target="../media/image40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9.png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44.jpeg"/><Relationship Id="rId4" Type="http://schemas.openxmlformats.org/officeDocument/2006/relationships/image" Target="../media/image4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47.png"/><Relationship Id="rId4" Type="http://schemas.openxmlformats.org/officeDocument/2006/relationships/image" Target="../media/image46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3.png"/><Relationship Id="rId3" Type="http://schemas.openxmlformats.org/officeDocument/2006/relationships/image" Target="../media/image48.png"/><Relationship Id="rId7" Type="http://schemas.openxmlformats.org/officeDocument/2006/relationships/image" Target="../media/image52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1.png"/><Relationship Id="rId5" Type="http://schemas.openxmlformats.org/officeDocument/2006/relationships/image" Target="../media/image50.png"/><Relationship Id="rId4" Type="http://schemas.openxmlformats.org/officeDocument/2006/relationships/image" Target="../media/image49.png"/><Relationship Id="rId9" Type="http://schemas.openxmlformats.org/officeDocument/2006/relationships/image" Target="../media/image54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7" Type="http://schemas.openxmlformats.org/officeDocument/2006/relationships/image" Target="../media/image59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8.png"/><Relationship Id="rId5" Type="http://schemas.openxmlformats.org/officeDocument/2006/relationships/image" Target="../media/image57.png"/><Relationship Id="rId4" Type="http://schemas.openxmlformats.org/officeDocument/2006/relationships/image" Target="../media/image56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7" Type="http://schemas.openxmlformats.org/officeDocument/2006/relationships/image" Target="../media/image59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8.png"/><Relationship Id="rId5" Type="http://schemas.openxmlformats.org/officeDocument/2006/relationships/image" Target="../media/image57.png"/><Relationship Id="rId4" Type="http://schemas.openxmlformats.org/officeDocument/2006/relationships/image" Target="../media/image56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65.png"/><Relationship Id="rId3" Type="http://schemas.openxmlformats.org/officeDocument/2006/relationships/image" Target="../media/image60.png"/><Relationship Id="rId7" Type="http://schemas.openxmlformats.org/officeDocument/2006/relationships/image" Target="../media/image64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63.png"/><Relationship Id="rId5" Type="http://schemas.openxmlformats.org/officeDocument/2006/relationships/image" Target="../media/image62.png"/><Relationship Id="rId4" Type="http://schemas.openxmlformats.org/officeDocument/2006/relationships/image" Target="../media/image61.png"/><Relationship Id="rId9" Type="http://schemas.openxmlformats.org/officeDocument/2006/relationships/image" Target="../media/image6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72.png"/><Relationship Id="rId3" Type="http://schemas.openxmlformats.org/officeDocument/2006/relationships/image" Target="../media/image67.png"/><Relationship Id="rId7" Type="http://schemas.openxmlformats.org/officeDocument/2006/relationships/image" Target="../media/image71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70.png"/><Relationship Id="rId5" Type="http://schemas.openxmlformats.org/officeDocument/2006/relationships/image" Target="../media/image69.png"/><Relationship Id="rId4" Type="http://schemas.openxmlformats.org/officeDocument/2006/relationships/image" Target="../media/image68.png"/><Relationship Id="rId9" Type="http://schemas.openxmlformats.org/officeDocument/2006/relationships/image" Target="../media/image73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7" Type="http://schemas.openxmlformats.org/officeDocument/2006/relationships/image" Target="../media/image78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77.png"/><Relationship Id="rId5" Type="http://schemas.openxmlformats.org/officeDocument/2006/relationships/image" Target="../media/image76.png"/><Relationship Id="rId4" Type="http://schemas.openxmlformats.org/officeDocument/2006/relationships/image" Target="../media/image75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4.png"/><Relationship Id="rId3" Type="http://schemas.openxmlformats.org/officeDocument/2006/relationships/image" Target="../media/image79.png"/><Relationship Id="rId7" Type="http://schemas.openxmlformats.org/officeDocument/2006/relationships/image" Target="../media/image83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2.png"/><Relationship Id="rId5" Type="http://schemas.openxmlformats.org/officeDocument/2006/relationships/image" Target="../media/image81.png"/><Relationship Id="rId4" Type="http://schemas.openxmlformats.org/officeDocument/2006/relationships/image" Target="../media/image80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1.png"/><Relationship Id="rId4" Type="http://schemas.openxmlformats.org/officeDocument/2006/relationships/image" Target="../media/image10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4.png"/><Relationship Id="rId4" Type="http://schemas.openxmlformats.org/officeDocument/2006/relationships/image" Target="../media/image1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7.jpeg"/><Relationship Id="rId4" Type="http://schemas.openxmlformats.org/officeDocument/2006/relationships/image" Target="../media/image1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2.png"/><Relationship Id="rId4" Type="http://schemas.openxmlformats.org/officeDocument/2006/relationships/image" Target="../media/image2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 bwMode="auto">
          <a:xfrm>
            <a:off x="-1" y="1212716"/>
            <a:ext cx="12202955" cy="1221646"/>
          </a:xfrm>
          <a:prstGeom prst="rect">
            <a:avLst/>
          </a:prstGeom>
          <a:solidFill>
            <a:schemeClr val="bg1">
              <a:alpha val="3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6770" tIns="48385" rIns="96770" bIns="48385" numCol="1" rtlCol="0" anchor="t" anchorCtr="0" compatLnSpc="1"/>
          <a:lstStyle/>
          <a:p>
            <a:pPr marL="0" marR="0" indent="0" algn="l" defTabSz="96774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endParaRPr kumimoji="0" lang="zh-CN" altLang="en-US" sz="1905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0955" y="1482050"/>
            <a:ext cx="12192000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4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济南商用</a:t>
            </a:r>
            <a:r>
              <a:rPr lang="zh-CN" altLang="en-US" sz="40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车总装器具提升第三批参考方案</a:t>
            </a:r>
            <a:endParaRPr kumimoji="0" lang="zh-CN" altLang="en-US" sz="4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621665" y="240665"/>
            <a:ext cx="8535670" cy="365125"/>
          </a:xfrm>
        </p:spPr>
        <p:txBody>
          <a:bodyPr>
            <a:noAutofit/>
          </a:bodyPr>
          <a:lstStyle/>
          <a:p>
            <a:r>
              <a:rPr lang="zh-CN" altLang="en-US" sz="2800" dirty="0" smtClean="0">
                <a:solidFill>
                  <a:prstClr val="black"/>
                </a:solidFill>
              </a:rPr>
              <a:t>九、</a:t>
            </a:r>
            <a:r>
              <a:rPr lang="zh-CN" sz="2800" dirty="0" smtClean="0">
                <a:solidFill>
                  <a:prstClr val="black"/>
                </a:solidFill>
              </a:rPr>
              <a:t>抽屉</a:t>
            </a:r>
            <a:r>
              <a:rPr lang="zh-CN" sz="2800" dirty="0" smtClean="0">
                <a:solidFill>
                  <a:prstClr val="black"/>
                </a:solidFill>
              </a:rPr>
              <a:t>护面器具</a:t>
            </a:r>
            <a:endParaRPr lang="zh-CN" sz="2800" dirty="0" smtClean="0">
              <a:solidFill>
                <a:prstClr val="black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0" y="1"/>
            <a:ext cx="6096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tx1">
                    <a:alpha val="10000"/>
                  </a:schemeClr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文本框 10"/>
          <p:cNvSpPr txBox="1"/>
          <p:nvPr/>
        </p:nvSpPr>
        <p:spPr>
          <a:xfrm>
            <a:off x="6276975" y="2515235"/>
            <a:ext cx="5123180" cy="222313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0">
            <a:noAutofit/>
          </a:bodyPr>
          <a:lstStyle/>
          <a:p>
            <a:pPr indent="0" fontAlgn="auto">
              <a:lnSpc>
                <a:spcPct val="150000"/>
              </a:lnSpc>
            </a:pPr>
            <a:r>
              <a:rPr lang="zh-CN" altLang="en-US" dirty="0"/>
              <a:t>器具名称：</a:t>
            </a:r>
            <a:r>
              <a:rPr lang="zh-CN" dirty="0"/>
              <a:t>抽屉</a:t>
            </a:r>
            <a:r>
              <a:rPr lang="zh-CN" dirty="0" smtClean="0"/>
              <a:t>护面器具</a:t>
            </a:r>
            <a:endParaRPr lang="zh-CN" dirty="0"/>
          </a:p>
          <a:p>
            <a:pPr indent="0" fontAlgn="auto">
              <a:lnSpc>
                <a:spcPct val="150000"/>
              </a:lnSpc>
            </a:pPr>
            <a:r>
              <a:rPr lang="zh-CN" altLang="en-US" dirty="0"/>
              <a:t>器具容量：</a:t>
            </a:r>
            <a:r>
              <a:rPr lang="en-US" altLang="zh-CN" dirty="0"/>
              <a:t>108</a:t>
            </a:r>
            <a:endParaRPr lang="zh-CN" altLang="en-US" dirty="0"/>
          </a:p>
          <a:p>
            <a:pPr indent="0" fontAlgn="auto">
              <a:lnSpc>
                <a:spcPct val="150000"/>
              </a:lnSpc>
            </a:pPr>
            <a:r>
              <a:rPr lang="zh-CN" altLang="en-US" dirty="0"/>
              <a:t>器具尺寸：</a:t>
            </a:r>
            <a:r>
              <a:rPr lang="en-US" altLang="zh-CN" dirty="0"/>
              <a:t>1680X950X1750</a:t>
            </a:r>
          </a:p>
          <a:p>
            <a:pPr indent="0" fontAlgn="auto">
              <a:lnSpc>
                <a:spcPct val="150000"/>
              </a:lnSpc>
            </a:pPr>
            <a:r>
              <a:rPr lang="zh-CN" altLang="en-US" dirty="0">
                <a:solidFill>
                  <a:schemeClr val="tx1"/>
                </a:solidFill>
              </a:rPr>
              <a:t>产品件最大外形尺寸：</a:t>
            </a:r>
            <a:r>
              <a:rPr lang="en-US" altLang="zh-CN" dirty="0">
                <a:solidFill>
                  <a:schemeClr val="tx1"/>
                </a:solidFill>
              </a:rPr>
              <a:t> 135x200x60</a:t>
            </a:r>
            <a:endParaRPr lang="en-US" altLang="zh-CN" dirty="0">
              <a:solidFill>
                <a:srgbClr val="FF0000"/>
              </a:solidFill>
            </a:endParaRPr>
          </a:p>
          <a:p>
            <a:pPr indent="0" fontAlgn="auto">
              <a:lnSpc>
                <a:spcPct val="150000"/>
              </a:lnSpc>
            </a:pPr>
            <a:r>
              <a:rPr lang="zh-CN" altLang="en-US" dirty="0"/>
              <a:t>层间距：</a:t>
            </a:r>
            <a:r>
              <a:rPr lang="en-US" altLang="zh-CN" dirty="0"/>
              <a:t>650mm</a:t>
            </a:r>
          </a:p>
          <a:p>
            <a:endParaRPr lang="en-US" altLang="zh-CN" dirty="0"/>
          </a:p>
        </p:txBody>
      </p:sp>
      <p:sp>
        <p:nvSpPr>
          <p:cNvPr id="13" name="文本框 12"/>
          <p:cNvSpPr txBox="1"/>
          <p:nvPr/>
        </p:nvSpPr>
        <p:spPr>
          <a:xfrm>
            <a:off x="6957695" y="4770755"/>
            <a:ext cx="40640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rgbClr val="FF0000"/>
              </a:buClr>
              <a:buFont typeface="Wingdings" panose="05000000000000000000" charset="0"/>
              <a:buChar char="p"/>
            </a:pPr>
            <a:endParaRPr lang="zh-CN" altLang="en-US"/>
          </a:p>
        </p:txBody>
      </p:sp>
      <p:sp>
        <p:nvSpPr>
          <p:cNvPr id="14" name="文本框 13"/>
          <p:cNvSpPr txBox="1"/>
          <p:nvPr/>
        </p:nvSpPr>
        <p:spPr>
          <a:xfrm>
            <a:off x="6276975" y="4679950"/>
            <a:ext cx="4975225" cy="17532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fontAlgn="auto">
              <a:lnSpc>
                <a:spcPct val="150000"/>
              </a:lnSpc>
              <a:buClr>
                <a:srgbClr val="FF0000"/>
              </a:buClr>
              <a:buFont typeface="Wingdings" panose="05000000000000000000" charset="0"/>
              <a:buChar char="p"/>
            </a:pPr>
            <a:r>
              <a:rPr lang="zh-CN" altLang="en-US"/>
              <a:t>框架及骨架</a:t>
            </a:r>
            <a:r>
              <a:rPr lang="en-US" altLang="zh-CN"/>
              <a:t>-</a:t>
            </a:r>
            <a:r>
              <a:rPr lang="zh-CN" altLang="en-US"/>
              <a:t>不锈钢</a:t>
            </a:r>
            <a:r>
              <a:rPr lang="en-US" altLang="zh-CN"/>
              <a:t>+</a:t>
            </a:r>
            <a:r>
              <a:rPr lang="zh-CN" altLang="en-US"/>
              <a:t>铝型材</a:t>
            </a:r>
            <a:endParaRPr lang="zh-CN" altLang="en-US">
              <a:highlight>
                <a:srgbClr val="FFFF00"/>
              </a:highlight>
            </a:endParaRPr>
          </a:p>
          <a:p>
            <a:pPr marL="285750" indent="-285750" fontAlgn="auto">
              <a:lnSpc>
                <a:spcPct val="150000"/>
              </a:lnSpc>
              <a:buClr>
                <a:srgbClr val="FF0000"/>
              </a:buClr>
              <a:buFont typeface="Wingdings" panose="05000000000000000000" charset="0"/>
              <a:buChar char="p"/>
            </a:pPr>
            <a:r>
              <a:rPr lang="zh-CN" altLang="en-US"/>
              <a:t>防护材料</a:t>
            </a:r>
            <a:r>
              <a:rPr lang="en-US" altLang="zh-CN"/>
              <a:t>-</a:t>
            </a:r>
            <a:r>
              <a:rPr lang="zh-CN" altLang="en-US"/>
              <a:t>料盒</a:t>
            </a:r>
          </a:p>
          <a:p>
            <a:pPr marL="285750" indent="-285750" fontAlgn="auto">
              <a:lnSpc>
                <a:spcPct val="150000"/>
              </a:lnSpc>
              <a:buClr>
                <a:srgbClr val="FF0000"/>
              </a:buClr>
              <a:buFont typeface="Wingdings" panose="05000000000000000000" charset="0"/>
              <a:buChar char="p"/>
            </a:pPr>
            <a:r>
              <a:rPr lang="zh-CN" altLang="en-US"/>
              <a:t>定位方式：</a:t>
            </a:r>
            <a:r>
              <a:rPr lang="zh-CN">
                <a:sym typeface="+mn-ea"/>
              </a:rPr>
              <a:t>料盒分格</a:t>
            </a:r>
            <a:endParaRPr lang="zh-CN" altLang="en-US"/>
          </a:p>
          <a:p>
            <a:pPr marL="285750" indent="-285750" fontAlgn="auto">
              <a:lnSpc>
                <a:spcPct val="150000"/>
              </a:lnSpc>
              <a:buClr>
                <a:srgbClr val="FF0000"/>
              </a:buClr>
              <a:buFont typeface="Wingdings" panose="05000000000000000000" charset="0"/>
              <a:buChar char="p"/>
            </a:pPr>
            <a:r>
              <a:rPr lang="zh-CN" altLang="en-US"/>
              <a:t>流转形式：物流</a:t>
            </a:r>
            <a:r>
              <a:rPr lang="en-US" altLang="zh-CN"/>
              <a:t>-</a:t>
            </a:r>
            <a:r>
              <a:rPr lang="zh-CN" altLang="en-US"/>
              <a:t>内饰线</a:t>
            </a:r>
          </a:p>
        </p:txBody>
      </p:sp>
      <p:pic>
        <p:nvPicPr>
          <p:cNvPr id="68" name="ID_10501C3782424E3D836651306E44719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76975" y="855980"/>
            <a:ext cx="1102360" cy="146939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6" name="图片 1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59993" y="870268"/>
            <a:ext cx="1276985" cy="14890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4" name="ID_A8EC03B1AB374D479BF6E9000C02FB1A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018270" y="889318"/>
            <a:ext cx="1102360" cy="14700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" name="图片 4"/>
          <p:cNvPicPr/>
          <p:nvPr/>
        </p:nvPicPr>
        <p:blipFill>
          <a:blip r:embed="rId6"/>
          <a:stretch>
            <a:fillRect/>
          </a:stretch>
        </p:blipFill>
        <p:spPr>
          <a:xfrm>
            <a:off x="977265" y="870585"/>
            <a:ext cx="4320000" cy="4320000"/>
          </a:xfrm>
          <a:prstGeom prst="rect">
            <a:avLst/>
          </a:prstGeom>
          <a:ln>
            <a:solidFill>
              <a:schemeClr val="accent1"/>
            </a:solidFill>
          </a:ln>
        </p:spPr>
      </p:pic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621665" y="240665"/>
            <a:ext cx="8535670" cy="365125"/>
          </a:xfrm>
        </p:spPr>
        <p:txBody>
          <a:bodyPr>
            <a:noAutofit/>
          </a:bodyPr>
          <a:lstStyle/>
          <a:p>
            <a:r>
              <a:rPr lang="zh-CN" altLang="en-US" sz="2800" dirty="0" smtClean="0">
                <a:solidFill>
                  <a:prstClr val="black"/>
                </a:solidFill>
              </a:rPr>
              <a:t>十、</a:t>
            </a:r>
            <a:r>
              <a:rPr lang="zh-CN" sz="2800" dirty="0" smtClean="0">
                <a:solidFill>
                  <a:prstClr val="black"/>
                </a:solidFill>
              </a:rPr>
              <a:t>前连接横梁</a:t>
            </a:r>
            <a:r>
              <a:rPr lang="zh-CN" sz="2800" dirty="0" smtClean="0">
                <a:solidFill>
                  <a:prstClr val="black"/>
                </a:solidFill>
              </a:rPr>
              <a:t>总成器具</a:t>
            </a:r>
            <a:endParaRPr lang="zh-CN" sz="2800" dirty="0" smtClean="0">
              <a:solidFill>
                <a:prstClr val="black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0" y="1"/>
            <a:ext cx="6096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tx1">
                    <a:alpha val="10000"/>
                  </a:schemeClr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文本框 10"/>
          <p:cNvSpPr txBox="1"/>
          <p:nvPr/>
        </p:nvSpPr>
        <p:spPr>
          <a:xfrm>
            <a:off x="6276975" y="2515235"/>
            <a:ext cx="5123180" cy="222313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0">
            <a:noAutofit/>
          </a:bodyPr>
          <a:lstStyle/>
          <a:p>
            <a:pPr indent="0" fontAlgn="auto">
              <a:lnSpc>
                <a:spcPct val="150000"/>
              </a:lnSpc>
            </a:pPr>
            <a:r>
              <a:rPr lang="zh-CN" altLang="en-US" dirty="0"/>
              <a:t>器具名称：</a:t>
            </a:r>
            <a:r>
              <a:rPr lang="zh-CN" dirty="0" smtClean="0">
                <a:solidFill>
                  <a:prstClr val="black"/>
                </a:solidFill>
                <a:sym typeface="+mn-ea"/>
              </a:rPr>
              <a:t>前连接横梁</a:t>
            </a:r>
            <a:r>
              <a:rPr lang="zh-CN" dirty="0" smtClean="0">
                <a:solidFill>
                  <a:prstClr val="black"/>
                </a:solidFill>
                <a:sym typeface="+mn-ea"/>
              </a:rPr>
              <a:t>总成</a:t>
            </a:r>
            <a:r>
              <a:rPr lang="zh-CN" dirty="0" smtClean="0"/>
              <a:t>器具</a:t>
            </a:r>
            <a:endParaRPr lang="zh-CN" dirty="0"/>
          </a:p>
          <a:p>
            <a:pPr indent="0" fontAlgn="auto">
              <a:lnSpc>
                <a:spcPct val="150000"/>
              </a:lnSpc>
            </a:pPr>
            <a:r>
              <a:rPr lang="zh-CN" altLang="en-US" dirty="0"/>
              <a:t>器具容量：</a:t>
            </a:r>
            <a:r>
              <a:rPr lang="en-US" altLang="zh-CN" dirty="0"/>
              <a:t>50</a:t>
            </a:r>
            <a:endParaRPr lang="zh-CN" altLang="en-US" dirty="0"/>
          </a:p>
          <a:p>
            <a:pPr indent="0" fontAlgn="auto">
              <a:lnSpc>
                <a:spcPct val="150000"/>
              </a:lnSpc>
            </a:pPr>
            <a:r>
              <a:rPr lang="zh-CN" altLang="en-US" dirty="0"/>
              <a:t>器具尺寸：</a:t>
            </a:r>
            <a:r>
              <a:rPr lang="en-US" altLang="zh-CN" dirty="0"/>
              <a:t>1460X750X1750</a:t>
            </a:r>
          </a:p>
          <a:p>
            <a:pPr indent="0" fontAlgn="auto">
              <a:lnSpc>
                <a:spcPct val="150000"/>
              </a:lnSpc>
            </a:pPr>
            <a:r>
              <a:rPr lang="zh-CN" altLang="en-US" dirty="0">
                <a:solidFill>
                  <a:schemeClr val="tx1"/>
                </a:solidFill>
              </a:rPr>
              <a:t>产品件最大外形尺寸：</a:t>
            </a:r>
            <a:r>
              <a:rPr lang="en-US" altLang="zh-CN" dirty="0">
                <a:solidFill>
                  <a:schemeClr val="tx1"/>
                </a:solidFill>
              </a:rPr>
              <a:t>60x40x1250</a:t>
            </a:r>
            <a:endParaRPr lang="en-US" altLang="zh-CN" dirty="0">
              <a:solidFill>
                <a:srgbClr val="FF0000"/>
              </a:solidFill>
            </a:endParaRPr>
          </a:p>
          <a:p>
            <a:pPr indent="0" fontAlgn="auto">
              <a:lnSpc>
                <a:spcPct val="150000"/>
              </a:lnSpc>
            </a:pPr>
            <a:r>
              <a:rPr lang="zh-CN" altLang="en-US" dirty="0"/>
              <a:t>层间距：</a:t>
            </a:r>
            <a:r>
              <a:rPr lang="en-US" altLang="zh-CN" dirty="0"/>
              <a:t>110mm</a:t>
            </a:r>
          </a:p>
          <a:p>
            <a:endParaRPr lang="en-US" altLang="zh-CN" dirty="0"/>
          </a:p>
        </p:txBody>
      </p:sp>
      <p:sp>
        <p:nvSpPr>
          <p:cNvPr id="13" name="文本框 12"/>
          <p:cNvSpPr txBox="1"/>
          <p:nvPr/>
        </p:nvSpPr>
        <p:spPr>
          <a:xfrm>
            <a:off x="6957695" y="4770755"/>
            <a:ext cx="40640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rgbClr val="FF0000"/>
              </a:buClr>
              <a:buFont typeface="Wingdings" panose="05000000000000000000" charset="0"/>
              <a:buChar char="p"/>
            </a:pPr>
            <a:endParaRPr lang="zh-CN" altLang="en-US"/>
          </a:p>
        </p:txBody>
      </p:sp>
      <p:sp>
        <p:nvSpPr>
          <p:cNvPr id="14" name="文本框 13"/>
          <p:cNvSpPr txBox="1"/>
          <p:nvPr/>
        </p:nvSpPr>
        <p:spPr>
          <a:xfrm>
            <a:off x="6276975" y="4679950"/>
            <a:ext cx="4975225" cy="17532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fontAlgn="auto">
              <a:lnSpc>
                <a:spcPct val="150000"/>
              </a:lnSpc>
              <a:buClr>
                <a:srgbClr val="FF0000"/>
              </a:buClr>
              <a:buFont typeface="Wingdings" panose="05000000000000000000" charset="0"/>
              <a:buChar char="p"/>
            </a:pPr>
            <a:r>
              <a:rPr lang="zh-CN" altLang="en-US"/>
              <a:t>框架及骨架</a:t>
            </a:r>
            <a:r>
              <a:rPr lang="en-US" altLang="zh-CN"/>
              <a:t>-</a:t>
            </a:r>
            <a:r>
              <a:rPr lang="zh-CN" altLang="en-US"/>
              <a:t>不锈钢</a:t>
            </a:r>
            <a:r>
              <a:rPr lang="en-US" altLang="zh-CN"/>
              <a:t>+</a:t>
            </a:r>
            <a:r>
              <a:rPr lang="zh-CN" altLang="en-US"/>
              <a:t>铝型材</a:t>
            </a:r>
            <a:endParaRPr lang="zh-CN" altLang="en-US">
              <a:highlight>
                <a:srgbClr val="FFFF00"/>
              </a:highlight>
            </a:endParaRPr>
          </a:p>
          <a:p>
            <a:pPr marL="285750" indent="-285750" fontAlgn="auto">
              <a:lnSpc>
                <a:spcPct val="150000"/>
              </a:lnSpc>
              <a:buClr>
                <a:srgbClr val="FF0000"/>
              </a:buClr>
              <a:buFont typeface="Wingdings" panose="05000000000000000000" charset="0"/>
              <a:buChar char="p"/>
            </a:pPr>
            <a:r>
              <a:rPr lang="zh-CN" altLang="en-US"/>
              <a:t>防护材料</a:t>
            </a:r>
            <a:r>
              <a:rPr lang="en-US" altLang="zh-CN"/>
              <a:t>-</a:t>
            </a:r>
            <a:r>
              <a:rPr lang="zh-CN" altLang="en-US"/>
              <a:t>聚氨酯</a:t>
            </a:r>
          </a:p>
          <a:p>
            <a:pPr marL="285750" indent="-285750" fontAlgn="auto">
              <a:lnSpc>
                <a:spcPct val="150000"/>
              </a:lnSpc>
              <a:buClr>
                <a:srgbClr val="FF0000"/>
              </a:buClr>
              <a:buFont typeface="Wingdings" panose="05000000000000000000" charset="0"/>
              <a:buChar char="p"/>
            </a:pPr>
            <a:r>
              <a:rPr lang="zh-CN" altLang="en-US"/>
              <a:t>定位方式：悬臂</a:t>
            </a:r>
            <a:r>
              <a:rPr lang="zh-CN">
                <a:sym typeface="+mn-ea"/>
              </a:rPr>
              <a:t>聚氨酯开槽</a:t>
            </a:r>
            <a:endParaRPr lang="zh-CN" altLang="en-US"/>
          </a:p>
          <a:p>
            <a:pPr marL="285750" indent="-285750" fontAlgn="auto">
              <a:lnSpc>
                <a:spcPct val="150000"/>
              </a:lnSpc>
              <a:buClr>
                <a:srgbClr val="FF0000"/>
              </a:buClr>
              <a:buFont typeface="Wingdings" panose="05000000000000000000" charset="0"/>
              <a:buChar char="p"/>
            </a:pPr>
            <a:r>
              <a:rPr lang="zh-CN" altLang="en-US"/>
              <a:t>流转形式：物流</a:t>
            </a:r>
            <a:r>
              <a:rPr lang="en-US" altLang="zh-CN"/>
              <a:t>-</a:t>
            </a:r>
            <a:r>
              <a:rPr lang="zh-CN" altLang="en-US"/>
              <a:t>内饰线</a:t>
            </a:r>
          </a:p>
        </p:txBody>
      </p:sp>
      <p:pic>
        <p:nvPicPr>
          <p:cNvPr id="2" name="图片 1"/>
          <p:cNvPicPr/>
          <p:nvPr/>
        </p:nvPicPr>
        <p:blipFill>
          <a:blip r:embed="rId3"/>
          <a:stretch>
            <a:fillRect/>
          </a:stretch>
        </p:blipFill>
        <p:spPr>
          <a:xfrm>
            <a:off x="459105" y="869950"/>
            <a:ext cx="5040000" cy="50400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621665" y="240665"/>
            <a:ext cx="8535670" cy="365125"/>
          </a:xfrm>
        </p:spPr>
        <p:txBody>
          <a:bodyPr>
            <a:noAutofit/>
          </a:bodyPr>
          <a:lstStyle/>
          <a:p>
            <a:r>
              <a:rPr lang="zh-CN" altLang="en-US" sz="2800" dirty="0" smtClean="0">
                <a:solidFill>
                  <a:prstClr val="black"/>
                </a:solidFill>
              </a:rPr>
              <a:t>十一、</a:t>
            </a:r>
            <a:r>
              <a:rPr lang="zh-CN" sz="2800" dirty="0" smtClean="0">
                <a:solidFill>
                  <a:prstClr val="black"/>
                </a:solidFill>
              </a:rPr>
              <a:t>仪表台</a:t>
            </a:r>
            <a:r>
              <a:rPr lang="zh-CN" sz="2800" dirty="0" smtClean="0">
                <a:solidFill>
                  <a:prstClr val="black"/>
                </a:solidFill>
              </a:rPr>
              <a:t>支架器具</a:t>
            </a:r>
            <a:endParaRPr lang="zh-CN" sz="2800" dirty="0" smtClean="0">
              <a:solidFill>
                <a:prstClr val="black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0" y="1"/>
            <a:ext cx="6096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tx1">
                    <a:alpha val="10000"/>
                  </a:schemeClr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文本框 10"/>
          <p:cNvSpPr txBox="1"/>
          <p:nvPr/>
        </p:nvSpPr>
        <p:spPr>
          <a:xfrm>
            <a:off x="6276975" y="2515235"/>
            <a:ext cx="5123180" cy="222313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0">
            <a:noAutofit/>
          </a:bodyPr>
          <a:lstStyle/>
          <a:p>
            <a:pPr indent="0" fontAlgn="auto">
              <a:lnSpc>
                <a:spcPct val="150000"/>
              </a:lnSpc>
            </a:pPr>
            <a:r>
              <a:rPr lang="zh-CN" altLang="en-US" dirty="0"/>
              <a:t>器具名称：</a:t>
            </a:r>
            <a:r>
              <a:rPr lang="zh-CN" dirty="0"/>
              <a:t>仪表台</a:t>
            </a:r>
            <a:r>
              <a:rPr lang="zh-CN" dirty="0" smtClean="0"/>
              <a:t>支架器具</a:t>
            </a:r>
            <a:endParaRPr lang="zh-CN" dirty="0"/>
          </a:p>
          <a:p>
            <a:pPr indent="0" fontAlgn="auto">
              <a:lnSpc>
                <a:spcPct val="150000"/>
              </a:lnSpc>
            </a:pPr>
            <a:r>
              <a:rPr lang="zh-CN" altLang="en-US" dirty="0"/>
              <a:t>器具容量：</a:t>
            </a:r>
            <a:r>
              <a:rPr lang="en-US" altLang="zh-CN" dirty="0"/>
              <a:t>45</a:t>
            </a:r>
            <a:endParaRPr lang="zh-CN" altLang="en-US" dirty="0"/>
          </a:p>
          <a:p>
            <a:pPr indent="0" fontAlgn="auto">
              <a:lnSpc>
                <a:spcPct val="150000"/>
              </a:lnSpc>
            </a:pPr>
            <a:r>
              <a:rPr lang="zh-CN" altLang="en-US" dirty="0"/>
              <a:t>器具尺寸：</a:t>
            </a:r>
            <a:r>
              <a:rPr lang="en-US" altLang="zh-CN" dirty="0"/>
              <a:t>1680X750X1750</a:t>
            </a:r>
          </a:p>
          <a:p>
            <a:pPr indent="0" fontAlgn="auto">
              <a:lnSpc>
                <a:spcPct val="150000"/>
              </a:lnSpc>
            </a:pPr>
            <a:r>
              <a:rPr lang="zh-CN" altLang="en-US" dirty="0"/>
              <a:t>产品件最大外形尺寸：</a:t>
            </a:r>
            <a:r>
              <a:rPr lang="en-US" altLang="zh-CN" dirty="0"/>
              <a:t>550x70x280</a:t>
            </a:r>
          </a:p>
          <a:p>
            <a:pPr indent="0" fontAlgn="auto">
              <a:lnSpc>
                <a:spcPct val="150000"/>
              </a:lnSpc>
            </a:pPr>
            <a:r>
              <a:rPr lang="zh-CN" altLang="en-US" dirty="0"/>
              <a:t>层间距：</a:t>
            </a:r>
            <a:r>
              <a:rPr lang="en-US" altLang="zh-CN" dirty="0"/>
              <a:t>370mm</a:t>
            </a:r>
          </a:p>
          <a:p>
            <a:endParaRPr lang="en-US" altLang="zh-CN" dirty="0"/>
          </a:p>
        </p:txBody>
      </p:sp>
      <p:sp>
        <p:nvSpPr>
          <p:cNvPr id="13" name="文本框 12"/>
          <p:cNvSpPr txBox="1"/>
          <p:nvPr/>
        </p:nvSpPr>
        <p:spPr>
          <a:xfrm>
            <a:off x="6957695" y="4770755"/>
            <a:ext cx="40640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rgbClr val="FF0000"/>
              </a:buClr>
              <a:buFont typeface="Wingdings" panose="05000000000000000000" charset="0"/>
              <a:buChar char="p"/>
            </a:pPr>
            <a:endParaRPr lang="zh-CN" altLang="en-US"/>
          </a:p>
        </p:txBody>
      </p:sp>
      <p:sp>
        <p:nvSpPr>
          <p:cNvPr id="14" name="文本框 13"/>
          <p:cNvSpPr txBox="1"/>
          <p:nvPr/>
        </p:nvSpPr>
        <p:spPr>
          <a:xfrm>
            <a:off x="6276975" y="4679950"/>
            <a:ext cx="4975225" cy="17532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fontAlgn="auto">
              <a:lnSpc>
                <a:spcPct val="150000"/>
              </a:lnSpc>
              <a:buClr>
                <a:srgbClr val="FF0000"/>
              </a:buClr>
              <a:buFont typeface="Wingdings" panose="05000000000000000000" charset="0"/>
              <a:buChar char="p"/>
            </a:pPr>
            <a:r>
              <a:rPr lang="zh-CN" altLang="en-US"/>
              <a:t>框架及骨架</a:t>
            </a:r>
            <a:r>
              <a:rPr lang="en-US" altLang="zh-CN"/>
              <a:t>-</a:t>
            </a:r>
            <a:r>
              <a:rPr lang="zh-CN" altLang="en-US"/>
              <a:t>不锈钢</a:t>
            </a:r>
            <a:r>
              <a:rPr lang="en-US" altLang="zh-CN"/>
              <a:t>+</a:t>
            </a:r>
            <a:r>
              <a:rPr lang="zh-CN" altLang="en-US"/>
              <a:t>铝型材</a:t>
            </a:r>
            <a:endParaRPr lang="zh-CN" altLang="en-US">
              <a:highlight>
                <a:srgbClr val="FFFF00"/>
              </a:highlight>
            </a:endParaRPr>
          </a:p>
          <a:p>
            <a:pPr marL="285750" indent="-285750" fontAlgn="auto">
              <a:lnSpc>
                <a:spcPct val="150000"/>
              </a:lnSpc>
              <a:buClr>
                <a:srgbClr val="FF0000"/>
              </a:buClr>
              <a:buFont typeface="Wingdings" panose="05000000000000000000" charset="0"/>
              <a:buChar char="p"/>
            </a:pPr>
            <a:r>
              <a:rPr lang="zh-CN" altLang="en-US"/>
              <a:t>防护材料</a:t>
            </a:r>
            <a:r>
              <a:rPr lang="en-US" altLang="zh-CN"/>
              <a:t>-</a:t>
            </a:r>
            <a:r>
              <a:rPr lang="zh-CN"/>
              <a:t>聚氨酯</a:t>
            </a:r>
            <a:endParaRPr lang="zh-CN" altLang="en-US"/>
          </a:p>
          <a:p>
            <a:pPr marL="285750" indent="-285750" fontAlgn="auto">
              <a:lnSpc>
                <a:spcPct val="150000"/>
              </a:lnSpc>
              <a:buClr>
                <a:srgbClr val="FF0000"/>
              </a:buClr>
              <a:buFont typeface="Wingdings" panose="05000000000000000000" charset="0"/>
              <a:buChar char="p"/>
            </a:pPr>
            <a:r>
              <a:rPr lang="zh-CN" altLang="en-US"/>
              <a:t>定位方式：聚氨酯开槽多层</a:t>
            </a:r>
          </a:p>
          <a:p>
            <a:pPr marL="285750" indent="-285750" fontAlgn="auto">
              <a:lnSpc>
                <a:spcPct val="150000"/>
              </a:lnSpc>
              <a:buClr>
                <a:srgbClr val="FF0000"/>
              </a:buClr>
              <a:buFont typeface="Wingdings" panose="05000000000000000000" charset="0"/>
              <a:buChar char="p"/>
            </a:pPr>
            <a:r>
              <a:rPr lang="zh-CN" altLang="en-US"/>
              <a:t>流转形式：物流</a:t>
            </a:r>
            <a:r>
              <a:rPr lang="en-US" altLang="zh-CN"/>
              <a:t>-</a:t>
            </a:r>
            <a:r>
              <a:rPr lang="zh-CN" altLang="en-US"/>
              <a:t>内饰线</a:t>
            </a:r>
          </a:p>
        </p:txBody>
      </p:sp>
      <p:pic>
        <p:nvPicPr>
          <p:cNvPr id="8" name="图片 7"/>
          <p:cNvPicPr/>
          <p:nvPr/>
        </p:nvPicPr>
        <p:blipFill>
          <a:blip r:embed="rId3"/>
          <a:stretch>
            <a:fillRect/>
          </a:stretch>
        </p:blipFill>
        <p:spPr>
          <a:xfrm>
            <a:off x="706120" y="880110"/>
            <a:ext cx="5040000" cy="5040000"/>
          </a:xfrm>
          <a:prstGeom prst="rect">
            <a:avLst/>
          </a:prstGeom>
        </p:spPr>
      </p:pic>
      <p:pic>
        <p:nvPicPr>
          <p:cNvPr id="56" name="ID_6893AE13E58D453B8CA4A0165351501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76975" y="880110"/>
            <a:ext cx="1922145" cy="144018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621665" y="240665"/>
            <a:ext cx="8535670" cy="365125"/>
          </a:xfrm>
        </p:spPr>
        <p:txBody>
          <a:bodyPr>
            <a:noAutofit/>
          </a:bodyPr>
          <a:lstStyle/>
          <a:p>
            <a:r>
              <a:rPr lang="zh-CN" altLang="en-US" sz="2800" dirty="0">
                <a:solidFill>
                  <a:schemeClr val="tx1"/>
                </a:solidFill>
              </a:rPr>
              <a:t>十二</a:t>
            </a:r>
            <a:r>
              <a:rPr lang="zh-CN" altLang="en-US" sz="2800" dirty="0" smtClean="0">
                <a:solidFill>
                  <a:schemeClr val="tx1"/>
                </a:solidFill>
              </a:rPr>
              <a:t>、</a:t>
            </a:r>
            <a:r>
              <a:rPr lang="zh-CN" sz="2800" dirty="0" smtClean="0">
                <a:solidFill>
                  <a:schemeClr val="tx1"/>
                </a:solidFill>
              </a:rPr>
              <a:t>换挡机构器具</a:t>
            </a:r>
          </a:p>
        </p:txBody>
      </p:sp>
      <p:sp>
        <p:nvSpPr>
          <p:cNvPr id="4" name="矩形 3"/>
          <p:cNvSpPr/>
          <p:nvPr/>
        </p:nvSpPr>
        <p:spPr>
          <a:xfrm>
            <a:off x="0" y="1"/>
            <a:ext cx="6096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tx1">
                    <a:alpha val="10000"/>
                  </a:schemeClr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文本框 10"/>
          <p:cNvSpPr txBox="1"/>
          <p:nvPr/>
        </p:nvSpPr>
        <p:spPr>
          <a:xfrm>
            <a:off x="6276975" y="2515235"/>
            <a:ext cx="5123180" cy="222313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0">
            <a:noAutofit/>
          </a:bodyPr>
          <a:lstStyle/>
          <a:p>
            <a:pPr indent="0" fontAlgn="auto">
              <a:lnSpc>
                <a:spcPct val="150000"/>
              </a:lnSpc>
            </a:pPr>
            <a:r>
              <a:rPr lang="zh-CN" altLang="en-US"/>
              <a:t>器具名称：</a:t>
            </a:r>
            <a:r>
              <a:rPr lang="zh-CN" dirty="0" smtClean="0">
                <a:solidFill>
                  <a:schemeClr val="tx1"/>
                </a:solidFill>
                <a:sym typeface="+mn-ea"/>
              </a:rPr>
              <a:t>发动机附加线器具</a:t>
            </a:r>
            <a:endParaRPr lang="zh-CN"/>
          </a:p>
          <a:p>
            <a:pPr indent="0" fontAlgn="auto">
              <a:lnSpc>
                <a:spcPct val="150000"/>
              </a:lnSpc>
            </a:pPr>
            <a:r>
              <a:rPr lang="zh-CN" altLang="en-US"/>
              <a:t>器具容量：</a:t>
            </a:r>
            <a:r>
              <a:rPr lang="en-US" altLang="zh-CN"/>
              <a:t>24</a:t>
            </a:r>
            <a:r>
              <a:rPr lang="zh-CN" altLang="en-US"/>
              <a:t>件</a:t>
            </a:r>
          </a:p>
          <a:p>
            <a:pPr indent="0" fontAlgn="auto">
              <a:lnSpc>
                <a:spcPct val="150000"/>
              </a:lnSpc>
            </a:pPr>
            <a:r>
              <a:rPr lang="zh-CN" altLang="en-US"/>
              <a:t>器具尺寸：</a:t>
            </a:r>
            <a:r>
              <a:rPr lang="en-US" altLang="zh-CN"/>
              <a:t>1680X750X1500</a:t>
            </a:r>
          </a:p>
          <a:p>
            <a:pPr indent="0" fontAlgn="auto">
              <a:lnSpc>
                <a:spcPct val="150000"/>
              </a:lnSpc>
            </a:pPr>
            <a:r>
              <a:rPr lang="zh-CN" altLang="en-US">
                <a:solidFill>
                  <a:schemeClr val="tx1"/>
                </a:solidFill>
              </a:rPr>
              <a:t>产品件最大外形尺寸：</a:t>
            </a:r>
            <a:r>
              <a:rPr lang="en-US" altLang="zh-CN">
                <a:solidFill>
                  <a:schemeClr val="tx1"/>
                </a:solidFill>
              </a:rPr>
              <a:t>320x160x400</a:t>
            </a:r>
          </a:p>
          <a:p>
            <a:pPr indent="0" fontAlgn="auto">
              <a:lnSpc>
                <a:spcPct val="150000"/>
              </a:lnSpc>
            </a:pPr>
            <a:r>
              <a:rPr lang="zh-CN" altLang="en-US"/>
              <a:t>层间距：</a:t>
            </a:r>
            <a:r>
              <a:rPr lang="en-US" altLang="zh-CN"/>
              <a:t>590          EVA</a:t>
            </a:r>
            <a:r>
              <a:rPr lang="zh-CN" altLang="en-US"/>
              <a:t>打格尺寸：</a:t>
            </a:r>
            <a:r>
              <a:rPr lang="en-US" altLang="zh-CN"/>
              <a:t>320X155X40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6957695" y="4770755"/>
            <a:ext cx="40640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rgbClr val="FF0000"/>
              </a:buClr>
              <a:buFont typeface="Wingdings" panose="05000000000000000000" charset="0"/>
              <a:buChar char="p"/>
            </a:pPr>
            <a:endParaRPr lang="zh-CN" altLang="en-US"/>
          </a:p>
        </p:txBody>
      </p:sp>
      <p:sp>
        <p:nvSpPr>
          <p:cNvPr id="14" name="文本框 13"/>
          <p:cNvSpPr txBox="1"/>
          <p:nvPr/>
        </p:nvSpPr>
        <p:spPr>
          <a:xfrm>
            <a:off x="6276975" y="4679950"/>
            <a:ext cx="4975225" cy="21685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fontAlgn="auto">
              <a:lnSpc>
                <a:spcPct val="150000"/>
              </a:lnSpc>
              <a:buClr>
                <a:srgbClr val="FF0000"/>
              </a:buClr>
              <a:buFont typeface="Wingdings" panose="05000000000000000000" charset="0"/>
              <a:buChar char="p"/>
            </a:pPr>
            <a:r>
              <a:rPr lang="zh-CN" altLang="en-US"/>
              <a:t>框架及骨架：铝合金</a:t>
            </a:r>
            <a:endParaRPr lang="zh-CN" altLang="en-US">
              <a:highlight>
                <a:srgbClr val="FFFF00"/>
              </a:highlight>
            </a:endParaRPr>
          </a:p>
          <a:p>
            <a:pPr marL="285750" indent="-285750" fontAlgn="auto">
              <a:lnSpc>
                <a:spcPct val="150000"/>
              </a:lnSpc>
              <a:buClr>
                <a:srgbClr val="FF0000"/>
              </a:buClr>
              <a:buFont typeface="Wingdings" panose="05000000000000000000" charset="0"/>
              <a:buChar char="p"/>
            </a:pPr>
            <a:r>
              <a:rPr lang="zh-CN" altLang="en-US"/>
              <a:t>防护材料：</a:t>
            </a:r>
            <a:r>
              <a:rPr lang="en-US" altLang="zh-CN"/>
              <a:t>EVA</a:t>
            </a:r>
            <a:endParaRPr lang="zh-CN" altLang="en-US"/>
          </a:p>
          <a:p>
            <a:pPr marL="285750" indent="-285750" fontAlgn="auto">
              <a:lnSpc>
                <a:spcPct val="150000"/>
              </a:lnSpc>
              <a:buClr>
                <a:srgbClr val="FF0000"/>
              </a:buClr>
              <a:buFont typeface="Wingdings" panose="05000000000000000000" charset="0"/>
              <a:buChar char="p"/>
            </a:pPr>
            <a:r>
              <a:rPr lang="zh-CN" altLang="en-US"/>
              <a:t>定位方式：</a:t>
            </a:r>
            <a:r>
              <a:rPr lang="en-US" altLang="zh-CN">
                <a:sym typeface="+mn-ea"/>
              </a:rPr>
              <a:t>EVA</a:t>
            </a:r>
            <a:r>
              <a:rPr lang="zh-CN" altLang="en-US">
                <a:sym typeface="+mn-ea"/>
              </a:rPr>
              <a:t>打格定位</a:t>
            </a:r>
            <a:endParaRPr lang="zh-CN" altLang="en-US"/>
          </a:p>
          <a:p>
            <a:pPr marL="285750" indent="-285750" fontAlgn="auto">
              <a:lnSpc>
                <a:spcPct val="150000"/>
              </a:lnSpc>
              <a:buClr>
                <a:srgbClr val="FF0000"/>
              </a:buClr>
              <a:buFont typeface="Wingdings" panose="05000000000000000000" charset="0"/>
              <a:buChar char="p"/>
            </a:pPr>
            <a:r>
              <a:rPr lang="zh-CN" altLang="en-US"/>
              <a:t>流转形式：物流</a:t>
            </a:r>
            <a:r>
              <a:rPr lang="en-US" altLang="zh-CN"/>
              <a:t>-</a:t>
            </a:r>
            <a:r>
              <a:rPr lang="zh-CN" altLang="en-US"/>
              <a:t>内饰</a:t>
            </a:r>
          </a:p>
          <a:p>
            <a:pPr indent="0" fontAlgn="auto">
              <a:lnSpc>
                <a:spcPct val="150000"/>
              </a:lnSpc>
              <a:buClr>
                <a:srgbClr val="FF0000"/>
              </a:buClr>
              <a:buFont typeface="Wingdings" panose="05000000000000000000" charset="0"/>
              <a:buNone/>
            </a:pPr>
            <a:endParaRPr lang="zh-CN" altLang="en-US">
              <a:solidFill>
                <a:srgbClr val="FF0000"/>
              </a:solidFill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74940" y="1122045"/>
            <a:ext cx="1488440" cy="1361440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76975" y="1122045"/>
            <a:ext cx="1406525" cy="1360805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507740" y="3451225"/>
            <a:ext cx="2430000" cy="2160000"/>
          </a:xfrm>
          <a:prstGeom prst="rect">
            <a:avLst/>
          </a:prstGeom>
        </p:spPr>
      </p:pic>
      <p:pic>
        <p:nvPicPr>
          <p:cNvPr id="16" name="图片 1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49325" y="1122045"/>
            <a:ext cx="2429011" cy="2160000"/>
          </a:xfrm>
          <a:prstGeom prst="rect">
            <a:avLst/>
          </a:prstGeom>
        </p:spPr>
      </p:pic>
      <p:pic>
        <p:nvPicPr>
          <p:cNvPr id="17" name="图片 1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49325" y="3451225"/>
            <a:ext cx="2429202" cy="2160000"/>
          </a:xfrm>
          <a:prstGeom prst="rect">
            <a:avLst/>
          </a:prstGeom>
        </p:spPr>
      </p:pic>
      <p:pic>
        <p:nvPicPr>
          <p:cNvPr id="19" name="图片 18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507740" y="1122045"/>
            <a:ext cx="2430104" cy="21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614709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621665" y="240665"/>
            <a:ext cx="8535670" cy="365125"/>
          </a:xfrm>
        </p:spPr>
        <p:txBody>
          <a:bodyPr>
            <a:noAutofit/>
          </a:bodyPr>
          <a:lstStyle/>
          <a:p>
            <a:r>
              <a:rPr lang="zh-CN" altLang="en-US" sz="2800" dirty="0" smtClean="0">
                <a:solidFill>
                  <a:prstClr val="black"/>
                </a:solidFill>
              </a:rPr>
              <a:t>十三、</a:t>
            </a:r>
            <a:r>
              <a:rPr lang="zh-CN" sz="2800" dirty="0" smtClean="0">
                <a:solidFill>
                  <a:prstClr val="black"/>
                </a:solidFill>
              </a:rPr>
              <a:t>顶盖</a:t>
            </a:r>
            <a:r>
              <a:rPr lang="zh-CN" sz="2800" dirty="0" smtClean="0">
                <a:solidFill>
                  <a:prstClr val="black"/>
                </a:solidFill>
              </a:rPr>
              <a:t>内</a:t>
            </a:r>
            <a:r>
              <a:rPr lang="zh-CN" sz="2800" dirty="0" smtClean="0">
                <a:solidFill>
                  <a:prstClr val="black"/>
                </a:solidFill>
              </a:rPr>
              <a:t>衬器具</a:t>
            </a:r>
            <a:endParaRPr lang="zh-CN" sz="2800" dirty="0" smtClean="0">
              <a:solidFill>
                <a:srgbClr val="FF0000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0" y="1"/>
            <a:ext cx="6096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tx1">
                    <a:alpha val="10000"/>
                  </a:schemeClr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文本框 10"/>
          <p:cNvSpPr txBox="1"/>
          <p:nvPr/>
        </p:nvSpPr>
        <p:spPr>
          <a:xfrm>
            <a:off x="6276975" y="2515235"/>
            <a:ext cx="5123180" cy="222313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0">
            <a:noAutofit/>
          </a:bodyPr>
          <a:lstStyle/>
          <a:p>
            <a:pPr indent="0" fontAlgn="auto">
              <a:lnSpc>
                <a:spcPct val="150000"/>
              </a:lnSpc>
            </a:pPr>
            <a:r>
              <a:rPr lang="zh-CN" altLang="en-US" dirty="0"/>
              <a:t>器具</a:t>
            </a:r>
            <a:r>
              <a:rPr lang="zh-CN" altLang="en-US" dirty="0" smtClean="0"/>
              <a:t>名称：</a:t>
            </a:r>
            <a:r>
              <a:rPr lang="zh-CN" dirty="0" smtClean="0">
                <a:solidFill>
                  <a:prstClr val="black"/>
                </a:solidFill>
                <a:sym typeface="+mn-ea"/>
              </a:rPr>
              <a:t>顶盖</a:t>
            </a:r>
            <a:r>
              <a:rPr lang="zh-CN" dirty="0" smtClean="0">
                <a:solidFill>
                  <a:prstClr val="black"/>
                </a:solidFill>
                <a:sym typeface="+mn-ea"/>
              </a:rPr>
              <a:t>内</a:t>
            </a:r>
            <a:r>
              <a:rPr lang="zh-CN" dirty="0" smtClean="0">
                <a:solidFill>
                  <a:prstClr val="black"/>
                </a:solidFill>
                <a:sym typeface="+mn-ea"/>
              </a:rPr>
              <a:t>衬</a:t>
            </a:r>
            <a:r>
              <a:rPr lang="zh-CN" dirty="0" smtClean="0"/>
              <a:t>器具</a:t>
            </a:r>
            <a:endParaRPr lang="zh-CN" dirty="0"/>
          </a:p>
          <a:p>
            <a:pPr indent="0" fontAlgn="auto">
              <a:lnSpc>
                <a:spcPct val="150000"/>
              </a:lnSpc>
            </a:pPr>
            <a:r>
              <a:rPr lang="zh-CN" altLang="en-US" dirty="0"/>
              <a:t>器具容量：</a:t>
            </a:r>
            <a:r>
              <a:rPr lang="en-US" altLang="zh-CN" dirty="0"/>
              <a:t>25</a:t>
            </a:r>
            <a:endParaRPr lang="zh-CN" altLang="en-US" dirty="0"/>
          </a:p>
          <a:p>
            <a:pPr indent="0" fontAlgn="auto">
              <a:lnSpc>
                <a:spcPct val="150000"/>
              </a:lnSpc>
            </a:pPr>
            <a:r>
              <a:rPr lang="zh-CN" altLang="en-US" dirty="0"/>
              <a:t>器具尺寸：</a:t>
            </a:r>
            <a:r>
              <a:rPr lang="en-US" altLang="zh-CN" dirty="0"/>
              <a:t>2370X1550X1750</a:t>
            </a:r>
          </a:p>
          <a:p>
            <a:pPr indent="0" fontAlgn="auto">
              <a:lnSpc>
                <a:spcPct val="150000"/>
              </a:lnSpc>
            </a:pPr>
            <a:r>
              <a:rPr lang="zh-CN" altLang="en-US" dirty="0">
                <a:solidFill>
                  <a:schemeClr val="tx1"/>
                </a:solidFill>
              </a:rPr>
              <a:t>产品件最大外形尺寸：</a:t>
            </a:r>
            <a:r>
              <a:rPr lang="en-US" altLang="zh-CN" dirty="0">
                <a:solidFill>
                  <a:schemeClr val="tx1"/>
                </a:solidFill>
              </a:rPr>
              <a:t>2300X1480X317</a:t>
            </a:r>
          </a:p>
          <a:p>
            <a:pPr indent="0" fontAlgn="auto">
              <a:lnSpc>
                <a:spcPct val="150000"/>
              </a:lnSpc>
            </a:pPr>
            <a:r>
              <a:rPr lang="zh-CN" altLang="en-US" dirty="0"/>
              <a:t>层间距：</a:t>
            </a:r>
            <a:endParaRPr lang="en-US" altLang="zh-CN" dirty="0"/>
          </a:p>
        </p:txBody>
      </p:sp>
      <p:sp>
        <p:nvSpPr>
          <p:cNvPr id="13" name="文本框 12"/>
          <p:cNvSpPr txBox="1"/>
          <p:nvPr/>
        </p:nvSpPr>
        <p:spPr>
          <a:xfrm>
            <a:off x="6957695" y="4770755"/>
            <a:ext cx="40640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rgbClr val="FF0000"/>
              </a:buClr>
              <a:buFont typeface="Wingdings" panose="05000000000000000000" charset="0"/>
              <a:buChar char="p"/>
            </a:pPr>
            <a:endParaRPr lang="zh-CN" altLang="en-US"/>
          </a:p>
        </p:txBody>
      </p:sp>
      <p:sp>
        <p:nvSpPr>
          <p:cNvPr id="14" name="文本框 13"/>
          <p:cNvSpPr txBox="1"/>
          <p:nvPr/>
        </p:nvSpPr>
        <p:spPr>
          <a:xfrm>
            <a:off x="6276975" y="4679950"/>
            <a:ext cx="4975225" cy="17532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fontAlgn="auto">
              <a:lnSpc>
                <a:spcPct val="150000"/>
              </a:lnSpc>
              <a:buClr>
                <a:srgbClr val="FF0000"/>
              </a:buClr>
              <a:buFont typeface="Wingdings" panose="05000000000000000000" charset="0"/>
              <a:buChar char="p"/>
            </a:pPr>
            <a:r>
              <a:rPr lang="zh-CN" altLang="en-US"/>
              <a:t>框架及骨架</a:t>
            </a:r>
            <a:r>
              <a:rPr lang="en-US" altLang="zh-CN"/>
              <a:t>-Q235</a:t>
            </a:r>
            <a:endParaRPr lang="zh-CN" altLang="en-US">
              <a:highlight>
                <a:srgbClr val="FFFF00"/>
              </a:highlight>
            </a:endParaRPr>
          </a:p>
          <a:p>
            <a:pPr marL="285750" indent="-285750" fontAlgn="auto">
              <a:lnSpc>
                <a:spcPct val="150000"/>
              </a:lnSpc>
              <a:buClr>
                <a:srgbClr val="FF0000"/>
              </a:buClr>
              <a:buFont typeface="Wingdings" panose="05000000000000000000" charset="0"/>
              <a:buChar char="p"/>
            </a:pPr>
            <a:r>
              <a:rPr lang="zh-CN" altLang="en-US"/>
              <a:t>防护材料</a:t>
            </a:r>
            <a:r>
              <a:rPr lang="en-US" altLang="zh-CN"/>
              <a:t>-EVA</a:t>
            </a:r>
            <a:r>
              <a:rPr lang="zh-CN" altLang="en-US"/>
              <a:t>或聚氨酯</a:t>
            </a:r>
          </a:p>
          <a:p>
            <a:pPr marL="285750" indent="-285750" fontAlgn="auto">
              <a:lnSpc>
                <a:spcPct val="150000"/>
              </a:lnSpc>
              <a:buClr>
                <a:srgbClr val="FF0000"/>
              </a:buClr>
              <a:buFont typeface="Wingdings" panose="05000000000000000000" charset="0"/>
              <a:buChar char="p"/>
            </a:pPr>
            <a:r>
              <a:rPr lang="zh-CN" altLang="en-US"/>
              <a:t>定位方式：</a:t>
            </a:r>
            <a:r>
              <a:rPr lang="zh-CN">
                <a:solidFill>
                  <a:schemeClr val="tx1"/>
                </a:solidFill>
                <a:sym typeface="+mn-ea"/>
              </a:rPr>
              <a:t>平板</a:t>
            </a:r>
            <a:endParaRPr lang="zh-CN" altLang="en-US"/>
          </a:p>
          <a:p>
            <a:pPr marL="285750" indent="-285750" fontAlgn="auto">
              <a:lnSpc>
                <a:spcPct val="150000"/>
              </a:lnSpc>
              <a:buClr>
                <a:srgbClr val="FF0000"/>
              </a:buClr>
              <a:buFont typeface="Wingdings" panose="05000000000000000000" charset="0"/>
              <a:buChar char="p"/>
            </a:pPr>
            <a:r>
              <a:rPr lang="zh-CN" altLang="en-US"/>
              <a:t>流转形式：分装</a:t>
            </a:r>
            <a:r>
              <a:rPr lang="en-US" altLang="zh-CN"/>
              <a:t>-</a:t>
            </a:r>
            <a:r>
              <a:rPr lang="zh-CN" altLang="en-US"/>
              <a:t>内饰线</a:t>
            </a:r>
            <a:endParaRPr lang="zh-CN" altLang="en-US">
              <a:solidFill>
                <a:srgbClr val="FF0000"/>
              </a:solidFill>
            </a:endParaRPr>
          </a:p>
        </p:txBody>
      </p:sp>
      <p:pic>
        <p:nvPicPr>
          <p:cNvPr id="5" name="图片 4"/>
          <p:cNvPicPr/>
          <p:nvPr/>
        </p:nvPicPr>
        <p:blipFill>
          <a:blip r:embed="rId3"/>
          <a:stretch>
            <a:fillRect/>
          </a:stretch>
        </p:blipFill>
        <p:spPr>
          <a:xfrm>
            <a:off x="527685" y="870585"/>
            <a:ext cx="5040000" cy="5040000"/>
          </a:xfrm>
          <a:prstGeom prst="rect">
            <a:avLst/>
          </a:prstGeom>
        </p:spPr>
      </p:pic>
      <p:pic>
        <p:nvPicPr>
          <p:cNvPr id="60" name="ID_671503BCFEC4455F9A4B07C4921C386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76975" y="870585"/>
            <a:ext cx="1837690" cy="14732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2" name="ID_0C3CA47740274AA19D8029E446B3E298" descr="lQDPJxOgzmZZxfXNA8DNBQCwLy6KrB2Qh-AGMdyUbxEJAA_1280_96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335010" y="870585"/>
            <a:ext cx="1938655" cy="144653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621665" y="240665"/>
            <a:ext cx="8535670" cy="365125"/>
          </a:xfrm>
        </p:spPr>
        <p:txBody>
          <a:bodyPr>
            <a:noAutofit/>
          </a:bodyPr>
          <a:lstStyle/>
          <a:p>
            <a:r>
              <a:rPr lang="zh-CN" altLang="en-US" sz="2800" dirty="0" smtClean="0">
                <a:solidFill>
                  <a:prstClr val="black"/>
                </a:solidFill>
              </a:rPr>
              <a:t>十四、</a:t>
            </a:r>
            <a:r>
              <a:rPr lang="zh-CN" sz="2800" dirty="0" smtClean="0">
                <a:solidFill>
                  <a:prstClr val="black"/>
                </a:solidFill>
              </a:rPr>
              <a:t>杂品箱工位器具</a:t>
            </a:r>
          </a:p>
        </p:txBody>
      </p:sp>
      <p:sp>
        <p:nvSpPr>
          <p:cNvPr id="4" name="矩形 3"/>
          <p:cNvSpPr/>
          <p:nvPr/>
        </p:nvSpPr>
        <p:spPr>
          <a:xfrm>
            <a:off x="0" y="1"/>
            <a:ext cx="6096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tx1">
                    <a:alpha val="10000"/>
                  </a:schemeClr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文本框 10"/>
          <p:cNvSpPr txBox="1"/>
          <p:nvPr/>
        </p:nvSpPr>
        <p:spPr>
          <a:xfrm>
            <a:off x="6276975" y="2515235"/>
            <a:ext cx="5123180" cy="222313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0">
            <a:noAutofit/>
          </a:bodyPr>
          <a:lstStyle/>
          <a:p>
            <a:pPr indent="0" fontAlgn="auto">
              <a:lnSpc>
                <a:spcPct val="150000"/>
              </a:lnSpc>
            </a:pPr>
            <a:r>
              <a:rPr lang="zh-CN" altLang="en-US"/>
              <a:t>器具名称：</a:t>
            </a:r>
            <a:r>
              <a:rPr lang="zh-CN" dirty="0" smtClean="0">
                <a:solidFill>
                  <a:prstClr val="black"/>
                </a:solidFill>
                <a:sym typeface="+mn-ea"/>
              </a:rPr>
              <a:t>杂品箱</a:t>
            </a:r>
            <a:r>
              <a:rPr lang="zh-CN"/>
              <a:t>工位器具</a:t>
            </a:r>
          </a:p>
          <a:p>
            <a:pPr indent="0" fontAlgn="auto">
              <a:lnSpc>
                <a:spcPct val="150000"/>
              </a:lnSpc>
            </a:pPr>
            <a:r>
              <a:rPr lang="zh-CN" altLang="en-US"/>
              <a:t>器具容量：</a:t>
            </a:r>
            <a:r>
              <a:rPr lang="en-US" altLang="zh-CN"/>
              <a:t>8</a:t>
            </a:r>
            <a:endParaRPr lang="zh-CN" altLang="en-US"/>
          </a:p>
          <a:p>
            <a:pPr indent="0" fontAlgn="auto">
              <a:lnSpc>
                <a:spcPct val="150000"/>
              </a:lnSpc>
            </a:pPr>
            <a:r>
              <a:rPr lang="zh-CN" altLang="en-US"/>
              <a:t>器具尺寸：</a:t>
            </a:r>
            <a:r>
              <a:rPr lang="en-US" altLang="zh-CN"/>
              <a:t>2400X1400X2100</a:t>
            </a:r>
          </a:p>
          <a:p>
            <a:pPr indent="0" fontAlgn="auto">
              <a:lnSpc>
                <a:spcPct val="150000"/>
              </a:lnSpc>
            </a:pPr>
            <a:r>
              <a:rPr lang="zh-CN" altLang="en-US">
                <a:solidFill>
                  <a:schemeClr val="tx1"/>
                </a:solidFill>
              </a:rPr>
              <a:t>产品件最大外形尺寸：</a:t>
            </a:r>
            <a:r>
              <a:rPr lang="en-US" altLang="zh-CN">
                <a:solidFill>
                  <a:schemeClr val="tx1"/>
                </a:solidFill>
              </a:rPr>
              <a:t>2300X750X350</a:t>
            </a:r>
          </a:p>
          <a:p>
            <a:pPr indent="0" fontAlgn="auto">
              <a:lnSpc>
                <a:spcPct val="150000"/>
              </a:lnSpc>
            </a:pPr>
            <a:r>
              <a:rPr lang="zh-CN" altLang="en-US"/>
              <a:t>层间距：</a:t>
            </a:r>
            <a:r>
              <a:rPr lang="en-US" altLang="zh-CN"/>
              <a:t>390mm</a:t>
            </a:r>
          </a:p>
          <a:p>
            <a:endParaRPr lang="en-US" altLang="zh-CN"/>
          </a:p>
        </p:txBody>
      </p:sp>
      <p:sp>
        <p:nvSpPr>
          <p:cNvPr id="13" name="文本框 12"/>
          <p:cNvSpPr txBox="1"/>
          <p:nvPr/>
        </p:nvSpPr>
        <p:spPr>
          <a:xfrm>
            <a:off x="6957695" y="4770755"/>
            <a:ext cx="40640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rgbClr val="FF0000"/>
              </a:buClr>
              <a:buFont typeface="Wingdings" panose="05000000000000000000" charset="0"/>
              <a:buChar char="p"/>
            </a:pPr>
            <a:endParaRPr lang="zh-CN" altLang="en-US"/>
          </a:p>
        </p:txBody>
      </p:sp>
      <p:sp>
        <p:nvSpPr>
          <p:cNvPr id="14" name="文本框 13"/>
          <p:cNvSpPr txBox="1"/>
          <p:nvPr/>
        </p:nvSpPr>
        <p:spPr>
          <a:xfrm>
            <a:off x="6276975" y="4679950"/>
            <a:ext cx="4975225" cy="17532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fontAlgn="auto">
              <a:lnSpc>
                <a:spcPct val="150000"/>
              </a:lnSpc>
              <a:buClr>
                <a:srgbClr val="FF0000"/>
              </a:buClr>
              <a:buFont typeface="Wingdings" panose="05000000000000000000" charset="0"/>
              <a:buChar char="p"/>
            </a:pPr>
            <a:r>
              <a:rPr lang="zh-CN" altLang="en-US"/>
              <a:t>框架及骨架</a:t>
            </a:r>
            <a:r>
              <a:rPr lang="en-US" altLang="zh-CN"/>
              <a:t>-Q235</a:t>
            </a:r>
            <a:endParaRPr lang="zh-CN" altLang="en-US">
              <a:highlight>
                <a:srgbClr val="FFFF00"/>
              </a:highlight>
            </a:endParaRPr>
          </a:p>
          <a:p>
            <a:pPr marL="285750" indent="-285750" fontAlgn="auto">
              <a:lnSpc>
                <a:spcPct val="150000"/>
              </a:lnSpc>
              <a:buClr>
                <a:srgbClr val="FF0000"/>
              </a:buClr>
              <a:buFont typeface="Wingdings" panose="05000000000000000000" charset="0"/>
              <a:buChar char="p"/>
            </a:pPr>
            <a:r>
              <a:rPr lang="zh-CN" altLang="en-US"/>
              <a:t>防护材料</a:t>
            </a:r>
            <a:r>
              <a:rPr lang="en-US" altLang="zh-CN"/>
              <a:t>-</a:t>
            </a:r>
            <a:r>
              <a:rPr lang="zh-CN" altLang="en-US"/>
              <a:t>聚氨酯</a:t>
            </a:r>
          </a:p>
          <a:p>
            <a:pPr marL="285750" indent="-285750" fontAlgn="auto">
              <a:lnSpc>
                <a:spcPct val="150000"/>
              </a:lnSpc>
              <a:buClr>
                <a:srgbClr val="FF0000"/>
              </a:buClr>
              <a:buFont typeface="Wingdings" panose="05000000000000000000" charset="0"/>
              <a:buChar char="p"/>
            </a:pPr>
            <a:r>
              <a:rPr lang="zh-CN" altLang="en-US"/>
              <a:t>定位方式：</a:t>
            </a:r>
            <a:r>
              <a:rPr lang="zh-CN">
                <a:sym typeface="+mn-ea"/>
              </a:rPr>
              <a:t>平板分层</a:t>
            </a:r>
            <a:endParaRPr lang="zh-CN" altLang="en-US"/>
          </a:p>
          <a:p>
            <a:pPr marL="285750" indent="-285750" fontAlgn="auto">
              <a:lnSpc>
                <a:spcPct val="150000"/>
              </a:lnSpc>
              <a:buClr>
                <a:srgbClr val="FF0000"/>
              </a:buClr>
              <a:buFont typeface="Wingdings" panose="05000000000000000000" charset="0"/>
              <a:buChar char="p"/>
            </a:pPr>
            <a:r>
              <a:rPr lang="zh-CN" altLang="en-US"/>
              <a:t>流转形式：分装</a:t>
            </a:r>
            <a:r>
              <a:rPr lang="en-US" altLang="zh-CN"/>
              <a:t>-</a:t>
            </a:r>
            <a:r>
              <a:rPr lang="zh-CN" altLang="en-US"/>
              <a:t>内饰线</a:t>
            </a:r>
          </a:p>
        </p:txBody>
      </p:sp>
      <p:pic>
        <p:nvPicPr>
          <p:cNvPr id="5" name="图片 4"/>
          <p:cNvPicPr/>
          <p:nvPr/>
        </p:nvPicPr>
        <p:blipFill>
          <a:blip r:embed="rId3"/>
          <a:stretch>
            <a:fillRect/>
          </a:stretch>
        </p:blipFill>
        <p:spPr>
          <a:xfrm>
            <a:off x="453390" y="910590"/>
            <a:ext cx="5040000" cy="5040000"/>
          </a:xfrm>
          <a:prstGeom prst="rect">
            <a:avLst/>
          </a:prstGeom>
        </p:spPr>
      </p:pic>
      <p:pic>
        <p:nvPicPr>
          <p:cNvPr id="64" name="ID_7B3E6F5A31A5413C8333B6260214CB6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76975" y="910590"/>
            <a:ext cx="1946275" cy="1460500"/>
          </a:xfrm>
          <a:prstGeom prst="rect">
            <a:avLst/>
          </a:prstGeom>
        </p:spPr>
      </p:pic>
      <p:pic>
        <p:nvPicPr>
          <p:cNvPr id="63" name="ID_6ED030D3A1AD482287C8C5A5375F42E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700770" y="909320"/>
            <a:ext cx="1668780" cy="146431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621665" y="240665"/>
            <a:ext cx="8535670" cy="365125"/>
          </a:xfrm>
        </p:spPr>
        <p:txBody>
          <a:bodyPr>
            <a:noAutofit/>
          </a:bodyPr>
          <a:lstStyle/>
          <a:p>
            <a:r>
              <a:rPr lang="zh-CN" altLang="en-US" sz="2800" dirty="0">
                <a:solidFill>
                  <a:schemeClr val="tx1"/>
                </a:solidFill>
              </a:rPr>
              <a:t>十五</a:t>
            </a:r>
            <a:r>
              <a:rPr lang="zh-CN" altLang="en-US" sz="2800" dirty="0">
                <a:solidFill>
                  <a:schemeClr val="tx1"/>
                </a:solidFill>
              </a:rPr>
              <a:t>、发动机排气管</a:t>
            </a:r>
            <a:r>
              <a:rPr lang="zh-CN" sz="2800" dirty="0" smtClean="0">
                <a:solidFill>
                  <a:schemeClr val="tx1"/>
                </a:solidFill>
              </a:rPr>
              <a:t>器具</a:t>
            </a:r>
            <a:endParaRPr lang="zh-CN" sz="2800" dirty="0" smtClean="0">
              <a:solidFill>
                <a:schemeClr val="tx1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0" y="1"/>
            <a:ext cx="6096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tx1">
                    <a:alpha val="10000"/>
                  </a:schemeClr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文本框 10"/>
          <p:cNvSpPr txBox="1"/>
          <p:nvPr/>
        </p:nvSpPr>
        <p:spPr>
          <a:xfrm>
            <a:off x="6276975" y="2600960"/>
            <a:ext cx="5123180" cy="202311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0">
            <a:noAutofit/>
          </a:bodyPr>
          <a:lstStyle/>
          <a:p>
            <a:pPr indent="0" fontAlgn="auto">
              <a:lnSpc>
                <a:spcPct val="140000"/>
              </a:lnSpc>
            </a:pPr>
            <a:r>
              <a:rPr lang="zh-CN" altLang="en-US" dirty="0"/>
              <a:t>器具名称</a:t>
            </a:r>
            <a:r>
              <a:rPr lang="zh-CN" altLang="en-US" dirty="0" smtClean="0"/>
              <a:t>：</a:t>
            </a:r>
            <a:r>
              <a:rPr lang="zh-CN" altLang="en-US" dirty="0"/>
              <a:t>发动机排气管</a:t>
            </a:r>
            <a:r>
              <a:rPr lang="zh-CN" altLang="zh-CN" dirty="0"/>
              <a:t>器具</a:t>
            </a:r>
            <a:endParaRPr lang="zh-CN" altLang="en-US" dirty="0"/>
          </a:p>
          <a:p>
            <a:pPr indent="0" fontAlgn="auto">
              <a:lnSpc>
                <a:spcPct val="140000"/>
              </a:lnSpc>
            </a:pPr>
            <a:r>
              <a:rPr lang="zh-CN" altLang="en-US" dirty="0"/>
              <a:t>器具容量：18件</a:t>
            </a:r>
            <a:br>
              <a:rPr lang="zh-CN" altLang="en-US" dirty="0"/>
            </a:br>
            <a:r>
              <a:rPr lang="zh-CN" altLang="en-US" dirty="0"/>
              <a:t>器具尺寸：1680x1100x1500</a:t>
            </a:r>
          </a:p>
          <a:p>
            <a:pPr indent="0" fontAlgn="auto">
              <a:lnSpc>
                <a:spcPct val="140000"/>
              </a:lnSpc>
            </a:pPr>
            <a:r>
              <a:rPr lang="zh-CN" altLang="en-US" dirty="0"/>
              <a:t>产品件最大尺寸：D120x950</a:t>
            </a:r>
          </a:p>
          <a:p>
            <a:pPr indent="0" fontAlgn="auto">
              <a:lnSpc>
                <a:spcPct val="140000"/>
              </a:lnSpc>
            </a:pPr>
            <a:r>
              <a:rPr lang="zh-CN" altLang="en-US" dirty="0"/>
              <a:t>层间距：</a:t>
            </a:r>
            <a:r>
              <a:rPr lang="en-US" altLang="zh-CN" dirty="0"/>
              <a:t>260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6957695" y="4770755"/>
            <a:ext cx="40640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rgbClr val="FF0000"/>
              </a:buClr>
              <a:buFont typeface="Wingdings" panose="05000000000000000000" charset="0"/>
              <a:buChar char="p"/>
            </a:pPr>
            <a:endParaRPr lang="zh-CN" altLang="en-US"/>
          </a:p>
        </p:txBody>
      </p:sp>
      <p:sp>
        <p:nvSpPr>
          <p:cNvPr id="14" name="文本框 13"/>
          <p:cNvSpPr txBox="1"/>
          <p:nvPr/>
        </p:nvSpPr>
        <p:spPr>
          <a:xfrm>
            <a:off x="6351270" y="4624070"/>
            <a:ext cx="4975225" cy="173418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285750" indent="-285750" algn="l" fontAlgn="auto">
              <a:lnSpc>
                <a:spcPct val="150000"/>
              </a:lnSpc>
              <a:buClr>
                <a:srgbClr val="FF0000"/>
              </a:buClr>
              <a:buFont typeface="Wingdings" panose="05000000000000000000" charset="0"/>
              <a:buChar char="p"/>
            </a:pPr>
            <a:r>
              <a:rPr lang="zh-CN" altLang="en-US">
                <a:sym typeface="+mn-ea"/>
              </a:rPr>
              <a:t>框架及骨架：铝合金</a:t>
            </a:r>
          </a:p>
          <a:p>
            <a:pPr marL="285750" indent="-285750" algn="l" fontAlgn="auto">
              <a:lnSpc>
                <a:spcPct val="150000"/>
              </a:lnSpc>
              <a:buClr>
                <a:srgbClr val="FF0000"/>
              </a:buClr>
              <a:buFont typeface="Wingdings" panose="05000000000000000000" charset="0"/>
              <a:buChar char="p"/>
            </a:pPr>
            <a:r>
              <a:rPr lang="zh-CN" altLang="en-US">
                <a:sym typeface="+mn-ea"/>
              </a:rPr>
              <a:t>防护材料：聚氨酯</a:t>
            </a:r>
            <a:endParaRPr lang="zh-CN" altLang="en-US"/>
          </a:p>
          <a:p>
            <a:pPr marL="285750" indent="-285750" algn="l" fontAlgn="auto">
              <a:lnSpc>
                <a:spcPct val="150000"/>
              </a:lnSpc>
              <a:buClr>
                <a:srgbClr val="FF0000"/>
              </a:buClr>
              <a:buFont typeface="Wingdings" panose="05000000000000000000" charset="0"/>
              <a:buChar char="p"/>
            </a:pPr>
            <a:r>
              <a:rPr lang="zh-CN" altLang="en-US">
                <a:sym typeface="+mn-ea"/>
              </a:rPr>
              <a:t>定位方式：卡位定位</a:t>
            </a:r>
          </a:p>
          <a:p>
            <a:pPr marL="285750" indent="-285750" algn="l" fontAlgn="auto">
              <a:lnSpc>
                <a:spcPct val="150000"/>
              </a:lnSpc>
              <a:buClr>
                <a:srgbClr val="FF0000"/>
              </a:buClr>
              <a:buFont typeface="Wingdings" panose="05000000000000000000" charset="0"/>
              <a:buChar char="p"/>
            </a:pPr>
            <a:r>
              <a:rPr lang="zh-CN" altLang="en-US">
                <a:sym typeface="+mn-ea"/>
              </a:rPr>
              <a:t>流转形式：物流-发动机分装</a:t>
            </a: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L="285750" indent="-285750" algn="l" fontAlgn="auto">
              <a:lnSpc>
                <a:spcPct val="160000"/>
              </a:lnSpc>
              <a:buClr>
                <a:srgbClr val="FF0000"/>
              </a:buClr>
              <a:buFont typeface="Wingdings" panose="05000000000000000000" charset="0"/>
              <a:buChar char="p"/>
            </a:pP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86475" y="3416300"/>
            <a:ext cx="19050" cy="25400"/>
          </a:xfrm>
          <a:prstGeom prst="rect">
            <a:avLst/>
          </a:prstGeom>
        </p:spPr>
      </p:pic>
      <p:pic>
        <p:nvPicPr>
          <p:cNvPr id="20" name="图片 1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9790" y="1256030"/>
            <a:ext cx="2428999" cy="2160000"/>
          </a:xfrm>
          <a:prstGeom prst="rect">
            <a:avLst/>
          </a:prstGeom>
        </p:spPr>
      </p:pic>
      <p:pic>
        <p:nvPicPr>
          <p:cNvPr id="21" name="图片 2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59790" y="3627755"/>
            <a:ext cx="2429446" cy="2160000"/>
          </a:xfrm>
          <a:prstGeom prst="rect">
            <a:avLst/>
          </a:prstGeom>
        </p:spPr>
      </p:pic>
      <p:pic>
        <p:nvPicPr>
          <p:cNvPr id="23" name="图片 2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472815" y="3627755"/>
            <a:ext cx="2429358" cy="2160000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256270" y="1005205"/>
            <a:ext cx="1761490" cy="159575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472815" y="1256030"/>
            <a:ext cx="2430145" cy="216027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276975" y="997585"/>
            <a:ext cx="1719580" cy="1603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071703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621665" y="240665"/>
            <a:ext cx="8535670" cy="365125"/>
          </a:xfrm>
        </p:spPr>
        <p:txBody>
          <a:bodyPr>
            <a:noAutofit/>
          </a:bodyPr>
          <a:lstStyle/>
          <a:p>
            <a:r>
              <a:rPr lang="zh-CN" altLang="en-US" sz="2800" dirty="0">
                <a:solidFill>
                  <a:schemeClr val="tx1"/>
                </a:solidFill>
              </a:rPr>
              <a:t>十六</a:t>
            </a:r>
            <a:r>
              <a:rPr lang="zh-CN" altLang="en-US" sz="2800" dirty="0" smtClean="0">
                <a:solidFill>
                  <a:schemeClr val="tx1"/>
                </a:solidFill>
              </a:rPr>
              <a:t>、</a:t>
            </a:r>
            <a:r>
              <a:rPr lang="zh-CN" sz="2800" dirty="0" smtClean="0">
                <a:solidFill>
                  <a:schemeClr val="tx1"/>
                </a:solidFill>
              </a:rPr>
              <a:t>转子泵器具</a:t>
            </a:r>
          </a:p>
        </p:txBody>
      </p:sp>
      <p:sp>
        <p:nvSpPr>
          <p:cNvPr id="4" name="矩形 3"/>
          <p:cNvSpPr/>
          <p:nvPr/>
        </p:nvSpPr>
        <p:spPr>
          <a:xfrm>
            <a:off x="0" y="1"/>
            <a:ext cx="6096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tx1">
                    <a:alpha val="10000"/>
                  </a:schemeClr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文本框 10"/>
          <p:cNvSpPr txBox="1"/>
          <p:nvPr/>
        </p:nvSpPr>
        <p:spPr>
          <a:xfrm>
            <a:off x="6276975" y="2515235"/>
            <a:ext cx="5123180" cy="222313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0">
            <a:noAutofit/>
          </a:bodyPr>
          <a:lstStyle/>
          <a:p>
            <a:pPr indent="0" fontAlgn="auto">
              <a:lnSpc>
                <a:spcPct val="150000"/>
              </a:lnSpc>
            </a:pPr>
            <a:r>
              <a:rPr lang="zh-CN" altLang="en-US"/>
              <a:t>器具名称：</a:t>
            </a:r>
            <a:r>
              <a:t>转子泵器具</a:t>
            </a:r>
            <a:r>
              <a:rPr lang="zh-CN"/>
              <a:t>（两种共用）</a:t>
            </a:r>
          </a:p>
          <a:p>
            <a:pPr indent="0" fontAlgn="auto">
              <a:lnSpc>
                <a:spcPct val="150000"/>
              </a:lnSpc>
            </a:pPr>
            <a:r>
              <a:rPr lang="zh-CN" altLang="en-US"/>
              <a:t>器具容量：</a:t>
            </a:r>
            <a:r>
              <a:rPr lang="en-US" altLang="zh-CN"/>
              <a:t>54</a:t>
            </a:r>
            <a:r>
              <a:rPr lang="zh-CN" altLang="en-US"/>
              <a:t>件</a:t>
            </a:r>
          </a:p>
          <a:p>
            <a:pPr indent="0" fontAlgn="auto">
              <a:lnSpc>
                <a:spcPct val="150000"/>
              </a:lnSpc>
            </a:pPr>
            <a:r>
              <a:rPr lang="zh-CN" altLang="en-US"/>
              <a:t>器具尺寸：</a:t>
            </a:r>
            <a:r>
              <a:rPr lang="en-US" altLang="zh-CN"/>
              <a:t>1460X750X1500</a:t>
            </a:r>
          </a:p>
          <a:p>
            <a:pPr indent="0" fontAlgn="auto">
              <a:lnSpc>
                <a:spcPct val="150000"/>
              </a:lnSpc>
            </a:pPr>
            <a:r>
              <a:rPr lang="zh-CN" altLang="en-US"/>
              <a:t>产品件最大外形尺寸：</a:t>
            </a:r>
            <a:r>
              <a:rPr lang="en-US" altLang="zh-CN">
                <a:solidFill>
                  <a:schemeClr val="tx1"/>
                </a:solidFill>
              </a:rPr>
              <a:t>200X200X150</a:t>
            </a:r>
            <a:endParaRPr lang="en-US" altLang="zh-CN">
              <a:solidFill>
                <a:srgbClr val="FF0000"/>
              </a:solidFill>
            </a:endParaRPr>
          </a:p>
          <a:p>
            <a:pPr indent="0" fontAlgn="auto">
              <a:lnSpc>
                <a:spcPct val="150000"/>
              </a:lnSpc>
            </a:pPr>
            <a:r>
              <a:rPr lang="zh-CN" altLang="en-US"/>
              <a:t>层间距：</a:t>
            </a:r>
            <a:r>
              <a:rPr lang="en-US" altLang="zh-CN">
                <a:solidFill>
                  <a:schemeClr val="tx1"/>
                </a:solidFill>
              </a:rPr>
              <a:t>190-290  </a:t>
            </a:r>
            <a:r>
              <a:rPr lang="zh-CN" altLang="en-US">
                <a:solidFill>
                  <a:schemeClr val="tx1"/>
                </a:solidFill>
              </a:rPr>
              <a:t>定位格尺寸：</a:t>
            </a:r>
            <a:r>
              <a:rPr lang="en-US" altLang="zh-CN">
                <a:solidFill>
                  <a:schemeClr val="tx1"/>
                </a:solidFill>
              </a:rPr>
              <a:t>150X150X60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6957695" y="4770755"/>
            <a:ext cx="40640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rgbClr val="FF0000"/>
              </a:buClr>
              <a:buFont typeface="Wingdings" panose="05000000000000000000" charset="0"/>
              <a:buChar char="p"/>
            </a:pPr>
            <a:endParaRPr lang="zh-CN" altLang="en-US"/>
          </a:p>
        </p:txBody>
      </p:sp>
      <p:sp>
        <p:nvSpPr>
          <p:cNvPr id="14" name="文本框 13"/>
          <p:cNvSpPr txBox="1"/>
          <p:nvPr/>
        </p:nvSpPr>
        <p:spPr>
          <a:xfrm>
            <a:off x="6287135" y="4580255"/>
            <a:ext cx="4975225" cy="17532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fontAlgn="auto">
              <a:lnSpc>
                <a:spcPct val="150000"/>
              </a:lnSpc>
              <a:buClr>
                <a:srgbClr val="FF0000"/>
              </a:buClr>
              <a:buFont typeface="Wingdings" panose="05000000000000000000" charset="0"/>
              <a:buChar char="p"/>
            </a:pPr>
            <a:r>
              <a:rPr lang="zh-CN" altLang="en-US"/>
              <a:t>框架及骨架</a:t>
            </a:r>
            <a:r>
              <a:rPr lang="zh-CN" altLang="en-US">
                <a:sym typeface="+mn-ea"/>
              </a:rPr>
              <a:t>：</a:t>
            </a:r>
            <a:r>
              <a:rPr lang="zh-CN" altLang="en-US"/>
              <a:t>铝合金</a:t>
            </a:r>
          </a:p>
          <a:p>
            <a:pPr marL="285750" indent="-285750" fontAlgn="auto">
              <a:lnSpc>
                <a:spcPct val="150000"/>
              </a:lnSpc>
              <a:buClr>
                <a:srgbClr val="FF0000"/>
              </a:buClr>
              <a:buFont typeface="Wingdings" panose="05000000000000000000" charset="0"/>
              <a:buChar char="p"/>
            </a:pPr>
            <a:r>
              <a:rPr lang="zh-CN" altLang="en-US"/>
              <a:t>防护材料</a:t>
            </a:r>
            <a:r>
              <a:rPr lang="zh-CN" altLang="en-US">
                <a:sym typeface="+mn-ea"/>
              </a:rPr>
              <a:t>：</a:t>
            </a:r>
            <a:r>
              <a:rPr lang="en-US" altLang="zh-CN"/>
              <a:t>EVA</a:t>
            </a:r>
            <a:endParaRPr lang="zh-CN" altLang="en-US"/>
          </a:p>
          <a:p>
            <a:pPr marL="285750" indent="-285750" fontAlgn="auto">
              <a:lnSpc>
                <a:spcPct val="150000"/>
              </a:lnSpc>
              <a:buClr>
                <a:srgbClr val="FF0000"/>
              </a:buClr>
              <a:buFont typeface="Wingdings" panose="05000000000000000000" charset="0"/>
              <a:buChar char="p"/>
            </a:pPr>
            <a:r>
              <a:rPr lang="zh-CN" altLang="en-US"/>
              <a:t>定位方式：分格定位</a:t>
            </a:r>
          </a:p>
          <a:p>
            <a:pPr marL="285750" indent="-285750" fontAlgn="auto">
              <a:lnSpc>
                <a:spcPct val="150000"/>
              </a:lnSpc>
              <a:buClr>
                <a:srgbClr val="FF0000"/>
              </a:buClr>
              <a:buFont typeface="Wingdings" panose="05000000000000000000" charset="0"/>
              <a:buChar char="p"/>
            </a:pPr>
            <a:r>
              <a:rPr lang="zh-CN" altLang="en-US"/>
              <a:t>流转形式：</a:t>
            </a:r>
            <a:r>
              <a:rPr lang="zh-CN" altLang="en-US">
                <a:solidFill>
                  <a:schemeClr val="tx1"/>
                </a:solidFill>
              </a:rPr>
              <a:t>物流</a:t>
            </a:r>
            <a:r>
              <a:rPr lang="en-US" altLang="zh-CN">
                <a:solidFill>
                  <a:schemeClr val="tx1"/>
                </a:solidFill>
              </a:rPr>
              <a:t>-</a:t>
            </a:r>
            <a:r>
              <a:rPr lang="zh-CN" altLang="en-US">
                <a:sym typeface="+mn-ea"/>
              </a:rPr>
              <a:t>发动机分装</a:t>
            </a:r>
            <a:endParaRPr lang="zh-CN" altLang="en-US">
              <a:solidFill>
                <a:schemeClr val="tx1"/>
              </a:solidFill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90840" y="1002665"/>
            <a:ext cx="1568450" cy="137604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99835" y="1003300"/>
            <a:ext cx="1618615" cy="1397000"/>
          </a:xfrm>
          <a:prstGeom prst="rect">
            <a:avLst/>
          </a:prstGeom>
        </p:spPr>
      </p:pic>
      <p:pic>
        <p:nvPicPr>
          <p:cNvPr id="28" name="图片 2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631680" y="1002665"/>
            <a:ext cx="1558290" cy="1376045"/>
          </a:xfrm>
          <a:prstGeom prst="rect">
            <a:avLst/>
          </a:prstGeom>
        </p:spPr>
      </p:pic>
      <p:pic>
        <p:nvPicPr>
          <p:cNvPr id="29" name="图片 2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53770" y="1002665"/>
            <a:ext cx="2696845" cy="2332990"/>
          </a:xfrm>
          <a:prstGeom prst="rect">
            <a:avLst/>
          </a:prstGeom>
        </p:spPr>
      </p:pic>
      <p:pic>
        <p:nvPicPr>
          <p:cNvPr id="30" name="图片 2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54405" y="3688080"/>
            <a:ext cx="2696210" cy="2487295"/>
          </a:xfrm>
          <a:prstGeom prst="rect">
            <a:avLst/>
          </a:prstGeom>
        </p:spPr>
      </p:pic>
      <p:sp>
        <p:nvSpPr>
          <p:cNvPr id="31" name="文本框 30"/>
          <p:cNvSpPr txBox="1"/>
          <p:nvPr/>
        </p:nvSpPr>
        <p:spPr>
          <a:xfrm>
            <a:off x="2616200" y="2995295"/>
            <a:ext cx="298958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/>
              <a:t>转子泵器具</a:t>
            </a:r>
            <a:r>
              <a:rPr lang="en-US" altLang="zh-CN"/>
              <a:t>.1(</a:t>
            </a:r>
            <a:r>
              <a:rPr lang="zh-CN" altLang="en-US"/>
              <a:t>用于存放单件</a:t>
            </a:r>
            <a:r>
              <a:rPr lang="en-US" altLang="zh-CN"/>
              <a:t>)</a:t>
            </a:r>
          </a:p>
        </p:txBody>
      </p:sp>
      <p:sp>
        <p:nvSpPr>
          <p:cNvPr id="35" name="文本框 34"/>
          <p:cNvSpPr txBox="1"/>
          <p:nvPr/>
        </p:nvSpPr>
        <p:spPr>
          <a:xfrm>
            <a:off x="2616200" y="5753100"/>
            <a:ext cx="406400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>
                <a:sym typeface="+mn-ea"/>
              </a:rPr>
              <a:t>转子泵器具</a:t>
            </a:r>
            <a:r>
              <a:rPr lang="en-US" altLang="zh-CN">
                <a:sym typeface="+mn-ea"/>
              </a:rPr>
              <a:t>.1(</a:t>
            </a:r>
            <a:r>
              <a:rPr lang="zh-CN" altLang="en-US">
                <a:sym typeface="+mn-ea"/>
              </a:rPr>
              <a:t>用于存放分装总成</a:t>
            </a:r>
            <a:r>
              <a:rPr lang="en-US" altLang="zh-CN">
                <a:sym typeface="+mn-ea"/>
              </a:rPr>
              <a:t>)</a:t>
            </a:r>
            <a:endParaRPr lang="en-US" altLang="zh-CN"/>
          </a:p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4266040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621665" y="240665"/>
            <a:ext cx="8535670" cy="365125"/>
          </a:xfrm>
        </p:spPr>
        <p:txBody>
          <a:bodyPr>
            <a:noAutofit/>
          </a:bodyPr>
          <a:lstStyle/>
          <a:p>
            <a:r>
              <a:rPr lang="zh-CN" altLang="en-US" sz="2800" dirty="0" smtClean="0">
                <a:solidFill>
                  <a:schemeClr val="tx1"/>
                </a:solidFill>
              </a:rPr>
              <a:t>十七</a:t>
            </a:r>
            <a:r>
              <a:rPr lang="zh-CN" altLang="en-US" sz="2800" dirty="0" smtClean="0">
                <a:solidFill>
                  <a:schemeClr val="tx1"/>
                </a:solidFill>
              </a:rPr>
              <a:t>、</a:t>
            </a:r>
            <a:r>
              <a:rPr lang="zh-CN" sz="2800" dirty="0" smtClean="0">
                <a:solidFill>
                  <a:schemeClr val="tx1"/>
                </a:solidFill>
              </a:rPr>
              <a:t>转子</a:t>
            </a:r>
            <a:r>
              <a:rPr lang="zh-CN" sz="2800" dirty="0" smtClean="0">
                <a:solidFill>
                  <a:schemeClr val="tx1"/>
                </a:solidFill>
              </a:rPr>
              <a:t>泵</a:t>
            </a:r>
            <a:r>
              <a:rPr lang="zh-CN" altLang="en-US" sz="2800" dirty="0" smtClean="0">
                <a:solidFill>
                  <a:schemeClr val="tx1"/>
                </a:solidFill>
              </a:rPr>
              <a:t>总成</a:t>
            </a:r>
            <a:r>
              <a:rPr lang="zh-CN" sz="2800" dirty="0" smtClean="0">
                <a:solidFill>
                  <a:schemeClr val="tx1"/>
                </a:solidFill>
              </a:rPr>
              <a:t>器具</a:t>
            </a:r>
            <a:endParaRPr lang="zh-CN" sz="2800" dirty="0" smtClean="0">
              <a:solidFill>
                <a:schemeClr val="tx1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0" y="1"/>
            <a:ext cx="6096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tx1">
                    <a:alpha val="10000"/>
                  </a:schemeClr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文本框 10"/>
          <p:cNvSpPr txBox="1"/>
          <p:nvPr/>
        </p:nvSpPr>
        <p:spPr>
          <a:xfrm>
            <a:off x="6276975" y="2515235"/>
            <a:ext cx="5123180" cy="222313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0">
            <a:noAutofit/>
          </a:bodyPr>
          <a:lstStyle/>
          <a:p>
            <a:pPr indent="0" fontAlgn="auto">
              <a:lnSpc>
                <a:spcPct val="150000"/>
              </a:lnSpc>
            </a:pPr>
            <a:r>
              <a:rPr lang="zh-CN" altLang="en-US"/>
              <a:t>器具名称：</a:t>
            </a:r>
            <a:r>
              <a:t>转子泵器具</a:t>
            </a:r>
            <a:r>
              <a:rPr lang="zh-CN"/>
              <a:t>（两种共用）</a:t>
            </a:r>
          </a:p>
          <a:p>
            <a:pPr indent="0" fontAlgn="auto">
              <a:lnSpc>
                <a:spcPct val="150000"/>
              </a:lnSpc>
            </a:pPr>
            <a:r>
              <a:rPr lang="zh-CN" altLang="en-US"/>
              <a:t>器具容量：</a:t>
            </a:r>
            <a:r>
              <a:rPr lang="en-US" altLang="zh-CN"/>
              <a:t>54</a:t>
            </a:r>
            <a:r>
              <a:rPr lang="zh-CN" altLang="en-US"/>
              <a:t>件</a:t>
            </a:r>
          </a:p>
          <a:p>
            <a:pPr indent="0" fontAlgn="auto">
              <a:lnSpc>
                <a:spcPct val="150000"/>
              </a:lnSpc>
            </a:pPr>
            <a:r>
              <a:rPr lang="zh-CN" altLang="en-US"/>
              <a:t>器具尺寸：</a:t>
            </a:r>
            <a:r>
              <a:rPr lang="en-US" altLang="zh-CN"/>
              <a:t>1460X750X1500</a:t>
            </a:r>
          </a:p>
          <a:p>
            <a:pPr indent="0" fontAlgn="auto">
              <a:lnSpc>
                <a:spcPct val="150000"/>
              </a:lnSpc>
            </a:pPr>
            <a:r>
              <a:rPr lang="zh-CN" altLang="en-US"/>
              <a:t>产品件最大外形尺寸：</a:t>
            </a:r>
            <a:r>
              <a:rPr lang="en-US" altLang="zh-CN">
                <a:solidFill>
                  <a:schemeClr val="tx1"/>
                </a:solidFill>
              </a:rPr>
              <a:t>200X200X150</a:t>
            </a:r>
            <a:endParaRPr lang="en-US" altLang="zh-CN">
              <a:solidFill>
                <a:srgbClr val="FF0000"/>
              </a:solidFill>
            </a:endParaRPr>
          </a:p>
          <a:p>
            <a:pPr indent="0" fontAlgn="auto">
              <a:lnSpc>
                <a:spcPct val="150000"/>
              </a:lnSpc>
            </a:pPr>
            <a:r>
              <a:rPr lang="zh-CN" altLang="en-US"/>
              <a:t>层间距：</a:t>
            </a:r>
            <a:r>
              <a:rPr lang="en-US" altLang="zh-CN">
                <a:solidFill>
                  <a:schemeClr val="tx1"/>
                </a:solidFill>
              </a:rPr>
              <a:t>190-290  </a:t>
            </a:r>
            <a:r>
              <a:rPr lang="zh-CN" altLang="en-US">
                <a:solidFill>
                  <a:schemeClr val="tx1"/>
                </a:solidFill>
              </a:rPr>
              <a:t>定位格尺寸：</a:t>
            </a:r>
            <a:r>
              <a:rPr lang="en-US" altLang="zh-CN">
                <a:solidFill>
                  <a:schemeClr val="tx1"/>
                </a:solidFill>
              </a:rPr>
              <a:t>150X150X60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6957695" y="4770755"/>
            <a:ext cx="40640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rgbClr val="FF0000"/>
              </a:buClr>
              <a:buFont typeface="Wingdings" panose="05000000000000000000" charset="0"/>
              <a:buChar char="p"/>
            </a:pPr>
            <a:endParaRPr lang="zh-CN" altLang="en-US"/>
          </a:p>
        </p:txBody>
      </p:sp>
      <p:sp>
        <p:nvSpPr>
          <p:cNvPr id="14" name="文本框 13"/>
          <p:cNvSpPr txBox="1"/>
          <p:nvPr/>
        </p:nvSpPr>
        <p:spPr>
          <a:xfrm>
            <a:off x="6287135" y="4580255"/>
            <a:ext cx="4975225" cy="17532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fontAlgn="auto">
              <a:lnSpc>
                <a:spcPct val="150000"/>
              </a:lnSpc>
              <a:buClr>
                <a:srgbClr val="FF0000"/>
              </a:buClr>
              <a:buFont typeface="Wingdings" panose="05000000000000000000" charset="0"/>
              <a:buChar char="p"/>
            </a:pPr>
            <a:r>
              <a:rPr lang="zh-CN" altLang="en-US"/>
              <a:t>框架及骨架</a:t>
            </a:r>
            <a:r>
              <a:rPr lang="zh-CN" altLang="en-US">
                <a:sym typeface="+mn-ea"/>
              </a:rPr>
              <a:t>：</a:t>
            </a:r>
            <a:r>
              <a:rPr lang="zh-CN" altLang="en-US"/>
              <a:t>铝合金</a:t>
            </a:r>
          </a:p>
          <a:p>
            <a:pPr marL="285750" indent="-285750" fontAlgn="auto">
              <a:lnSpc>
                <a:spcPct val="150000"/>
              </a:lnSpc>
              <a:buClr>
                <a:srgbClr val="FF0000"/>
              </a:buClr>
              <a:buFont typeface="Wingdings" panose="05000000000000000000" charset="0"/>
              <a:buChar char="p"/>
            </a:pPr>
            <a:r>
              <a:rPr lang="zh-CN" altLang="en-US"/>
              <a:t>防护材料</a:t>
            </a:r>
            <a:r>
              <a:rPr lang="zh-CN" altLang="en-US">
                <a:sym typeface="+mn-ea"/>
              </a:rPr>
              <a:t>：</a:t>
            </a:r>
            <a:r>
              <a:rPr lang="en-US" altLang="zh-CN"/>
              <a:t>EVA</a:t>
            </a:r>
            <a:endParaRPr lang="zh-CN" altLang="en-US"/>
          </a:p>
          <a:p>
            <a:pPr marL="285750" indent="-285750" fontAlgn="auto">
              <a:lnSpc>
                <a:spcPct val="150000"/>
              </a:lnSpc>
              <a:buClr>
                <a:srgbClr val="FF0000"/>
              </a:buClr>
              <a:buFont typeface="Wingdings" panose="05000000000000000000" charset="0"/>
              <a:buChar char="p"/>
            </a:pPr>
            <a:r>
              <a:rPr lang="zh-CN" altLang="en-US"/>
              <a:t>定位方式：分格定位</a:t>
            </a:r>
          </a:p>
          <a:p>
            <a:pPr marL="285750" indent="-285750" fontAlgn="auto">
              <a:lnSpc>
                <a:spcPct val="150000"/>
              </a:lnSpc>
              <a:buClr>
                <a:srgbClr val="FF0000"/>
              </a:buClr>
              <a:buFont typeface="Wingdings" panose="05000000000000000000" charset="0"/>
              <a:buChar char="p"/>
            </a:pPr>
            <a:r>
              <a:rPr lang="zh-CN" altLang="en-US"/>
              <a:t>流转形式：</a:t>
            </a:r>
            <a:r>
              <a:rPr lang="zh-CN" altLang="en-US">
                <a:solidFill>
                  <a:schemeClr val="tx1"/>
                </a:solidFill>
              </a:rPr>
              <a:t>物流</a:t>
            </a:r>
            <a:r>
              <a:rPr lang="en-US" altLang="zh-CN">
                <a:solidFill>
                  <a:schemeClr val="tx1"/>
                </a:solidFill>
              </a:rPr>
              <a:t>-</a:t>
            </a:r>
            <a:r>
              <a:rPr lang="zh-CN" altLang="en-US">
                <a:sym typeface="+mn-ea"/>
              </a:rPr>
              <a:t>发动机分装</a:t>
            </a:r>
            <a:endParaRPr lang="zh-CN" altLang="en-US">
              <a:solidFill>
                <a:schemeClr val="tx1"/>
              </a:solidFill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90840" y="1002665"/>
            <a:ext cx="1568450" cy="137604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99835" y="1003300"/>
            <a:ext cx="1618615" cy="1397000"/>
          </a:xfrm>
          <a:prstGeom prst="rect">
            <a:avLst/>
          </a:prstGeom>
        </p:spPr>
      </p:pic>
      <p:pic>
        <p:nvPicPr>
          <p:cNvPr id="28" name="图片 2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631680" y="1002665"/>
            <a:ext cx="1558290" cy="1376045"/>
          </a:xfrm>
          <a:prstGeom prst="rect">
            <a:avLst/>
          </a:prstGeom>
        </p:spPr>
      </p:pic>
      <p:pic>
        <p:nvPicPr>
          <p:cNvPr id="29" name="图片 2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53770" y="1002665"/>
            <a:ext cx="2696845" cy="2332990"/>
          </a:xfrm>
          <a:prstGeom prst="rect">
            <a:avLst/>
          </a:prstGeom>
        </p:spPr>
      </p:pic>
      <p:pic>
        <p:nvPicPr>
          <p:cNvPr id="30" name="图片 2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54405" y="3688080"/>
            <a:ext cx="2696210" cy="2487295"/>
          </a:xfrm>
          <a:prstGeom prst="rect">
            <a:avLst/>
          </a:prstGeom>
        </p:spPr>
      </p:pic>
      <p:sp>
        <p:nvSpPr>
          <p:cNvPr id="31" name="文本框 30"/>
          <p:cNvSpPr txBox="1"/>
          <p:nvPr/>
        </p:nvSpPr>
        <p:spPr>
          <a:xfrm>
            <a:off x="2616200" y="2995295"/>
            <a:ext cx="298958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/>
              <a:t>转子泵器具</a:t>
            </a:r>
            <a:r>
              <a:rPr lang="en-US" altLang="zh-CN"/>
              <a:t>.1(</a:t>
            </a:r>
            <a:r>
              <a:rPr lang="zh-CN" altLang="en-US"/>
              <a:t>用于存放单件</a:t>
            </a:r>
            <a:r>
              <a:rPr lang="en-US" altLang="zh-CN"/>
              <a:t>)</a:t>
            </a:r>
          </a:p>
        </p:txBody>
      </p:sp>
      <p:sp>
        <p:nvSpPr>
          <p:cNvPr id="35" name="文本框 34"/>
          <p:cNvSpPr txBox="1"/>
          <p:nvPr/>
        </p:nvSpPr>
        <p:spPr>
          <a:xfrm>
            <a:off x="2616200" y="5753100"/>
            <a:ext cx="406400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>
                <a:sym typeface="+mn-ea"/>
              </a:rPr>
              <a:t>转子泵器具</a:t>
            </a:r>
            <a:r>
              <a:rPr lang="en-US" altLang="zh-CN">
                <a:sym typeface="+mn-ea"/>
              </a:rPr>
              <a:t>.1(</a:t>
            </a:r>
            <a:r>
              <a:rPr lang="zh-CN" altLang="en-US">
                <a:sym typeface="+mn-ea"/>
              </a:rPr>
              <a:t>用于存放分装总成</a:t>
            </a:r>
            <a:r>
              <a:rPr lang="en-US" altLang="zh-CN">
                <a:sym typeface="+mn-ea"/>
              </a:rPr>
              <a:t>)</a:t>
            </a:r>
            <a:endParaRPr lang="en-US" altLang="zh-CN"/>
          </a:p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5200925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621665" y="240665"/>
            <a:ext cx="8535670" cy="365125"/>
          </a:xfrm>
        </p:spPr>
        <p:txBody>
          <a:bodyPr>
            <a:noAutofit/>
          </a:bodyPr>
          <a:lstStyle/>
          <a:p>
            <a:r>
              <a:rPr lang="zh-CN" altLang="en-US" sz="2800" dirty="0">
                <a:solidFill>
                  <a:schemeClr val="tx1"/>
                </a:solidFill>
              </a:rPr>
              <a:t>十八</a:t>
            </a:r>
            <a:r>
              <a:rPr lang="zh-CN" altLang="en-US" sz="2800" dirty="0" smtClean="0">
                <a:solidFill>
                  <a:schemeClr val="tx1"/>
                </a:solidFill>
              </a:rPr>
              <a:t>、</a:t>
            </a:r>
            <a:r>
              <a:rPr lang="zh-CN" sz="2800" dirty="0" smtClean="0">
                <a:solidFill>
                  <a:schemeClr val="tx1"/>
                </a:solidFill>
              </a:rPr>
              <a:t>发动机风扇</a:t>
            </a:r>
            <a:r>
              <a:rPr lang="zh-CN" sz="2800" dirty="0" smtClean="0">
                <a:solidFill>
                  <a:schemeClr val="tx1"/>
                </a:solidFill>
              </a:rPr>
              <a:t>器具</a:t>
            </a:r>
          </a:p>
        </p:txBody>
      </p:sp>
      <p:sp>
        <p:nvSpPr>
          <p:cNvPr id="4" name="矩形 3"/>
          <p:cNvSpPr/>
          <p:nvPr/>
        </p:nvSpPr>
        <p:spPr>
          <a:xfrm>
            <a:off x="0" y="1"/>
            <a:ext cx="6096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tx1">
                    <a:alpha val="10000"/>
                  </a:schemeClr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文本框 10"/>
          <p:cNvSpPr txBox="1"/>
          <p:nvPr/>
        </p:nvSpPr>
        <p:spPr>
          <a:xfrm>
            <a:off x="6276975" y="2515235"/>
            <a:ext cx="5123180" cy="222313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0">
            <a:noAutofit/>
          </a:bodyPr>
          <a:lstStyle/>
          <a:p>
            <a:pPr indent="0" fontAlgn="auto">
              <a:lnSpc>
                <a:spcPct val="150000"/>
              </a:lnSpc>
            </a:pPr>
            <a:r>
              <a:rPr lang="zh-CN" altLang="en-US" dirty="0"/>
              <a:t>器具名称：</a:t>
            </a:r>
            <a:r>
              <a:rPr lang="zh-CN" dirty="0" smtClean="0">
                <a:solidFill>
                  <a:schemeClr val="tx1"/>
                </a:solidFill>
                <a:sym typeface="+mn-ea"/>
              </a:rPr>
              <a:t>发动机风扇</a:t>
            </a:r>
            <a:r>
              <a:rPr lang="zh-CN" dirty="0" smtClean="0">
                <a:solidFill>
                  <a:schemeClr val="tx1"/>
                </a:solidFill>
                <a:sym typeface="+mn-ea"/>
              </a:rPr>
              <a:t>器具</a:t>
            </a:r>
            <a:endParaRPr lang="zh-CN" dirty="0"/>
          </a:p>
          <a:p>
            <a:pPr indent="0" fontAlgn="auto">
              <a:lnSpc>
                <a:spcPct val="150000"/>
              </a:lnSpc>
            </a:pPr>
            <a:r>
              <a:rPr lang="zh-CN" altLang="en-US" dirty="0"/>
              <a:t>器具容量：</a:t>
            </a:r>
            <a:r>
              <a:rPr lang="en-US" altLang="zh-CN" dirty="0"/>
              <a:t>8</a:t>
            </a:r>
            <a:r>
              <a:rPr lang="zh-CN" altLang="en-US" dirty="0"/>
              <a:t>件</a:t>
            </a:r>
          </a:p>
          <a:p>
            <a:pPr indent="0" fontAlgn="auto">
              <a:lnSpc>
                <a:spcPct val="150000"/>
              </a:lnSpc>
            </a:pPr>
            <a:r>
              <a:rPr lang="zh-CN" altLang="en-US" dirty="0"/>
              <a:t>器具尺寸：</a:t>
            </a:r>
            <a:r>
              <a:rPr lang="en-US" altLang="zh-CN" dirty="0"/>
              <a:t>1680X950X1500</a:t>
            </a:r>
          </a:p>
          <a:p>
            <a:pPr indent="0" fontAlgn="auto">
              <a:lnSpc>
                <a:spcPct val="150000"/>
              </a:lnSpc>
            </a:pPr>
            <a:r>
              <a:rPr lang="zh-CN" altLang="en-US" dirty="0"/>
              <a:t>产品件最大外形尺寸：</a:t>
            </a:r>
            <a:r>
              <a:rPr lang="en-US" altLang="zh-CN" dirty="0"/>
              <a:t>D800X170</a:t>
            </a:r>
          </a:p>
          <a:p>
            <a:pPr indent="0" fontAlgn="auto">
              <a:lnSpc>
                <a:spcPct val="150000"/>
              </a:lnSpc>
            </a:pPr>
            <a:r>
              <a:rPr lang="zh-CN" altLang="en-US" dirty="0"/>
              <a:t>层间距：</a:t>
            </a:r>
            <a:r>
              <a:rPr lang="en-US" altLang="zh-CN" dirty="0"/>
              <a:t>xxx       </a:t>
            </a:r>
            <a:r>
              <a:rPr lang="zh-CN" altLang="en-US" dirty="0"/>
              <a:t>格间距：</a:t>
            </a:r>
            <a:r>
              <a:rPr lang="en-US" altLang="zh-CN" dirty="0"/>
              <a:t>160</a:t>
            </a:r>
          </a:p>
          <a:p>
            <a:endParaRPr lang="en-US" altLang="zh-CN" dirty="0"/>
          </a:p>
        </p:txBody>
      </p:sp>
      <p:sp>
        <p:nvSpPr>
          <p:cNvPr id="13" name="文本框 12"/>
          <p:cNvSpPr txBox="1"/>
          <p:nvPr/>
        </p:nvSpPr>
        <p:spPr>
          <a:xfrm>
            <a:off x="6957695" y="4770755"/>
            <a:ext cx="40640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rgbClr val="FF0000"/>
              </a:buClr>
              <a:buFont typeface="Wingdings" panose="05000000000000000000" charset="0"/>
              <a:buChar char="p"/>
            </a:pPr>
            <a:endParaRPr lang="zh-CN" altLang="en-US"/>
          </a:p>
        </p:txBody>
      </p:sp>
      <p:sp>
        <p:nvSpPr>
          <p:cNvPr id="14" name="文本框 13"/>
          <p:cNvSpPr txBox="1"/>
          <p:nvPr/>
        </p:nvSpPr>
        <p:spPr>
          <a:xfrm>
            <a:off x="6276975" y="4738370"/>
            <a:ext cx="4975225" cy="17532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fontAlgn="auto">
              <a:lnSpc>
                <a:spcPct val="150000"/>
              </a:lnSpc>
              <a:buClrTx/>
              <a:buSzTx/>
              <a:buFont typeface="Wingdings" panose="05000000000000000000" charset="0"/>
              <a:buChar char="p"/>
            </a:pPr>
            <a:r>
              <a:rPr lang="en-US" altLang="zh-CN"/>
              <a:t>框架及骨架</a:t>
            </a:r>
            <a:r>
              <a:rPr lang="zh-CN" altLang="en-US"/>
              <a:t>：</a:t>
            </a:r>
            <a:r>
              <a:rPr lang="en-US" altLang="zh-CN"/>
              <a:t>不锈钢</a:t>
            </a:r>
          </a:p>
          <a:p>
            <a:pPr algn="l" fontAlgn="auto">
              <a:lnSpc>
                <a:spcPct val="150000"/>
              </a:lnSpc>
              <a:buClrTx/>
              <a:buSzTx/>
              <a:buFont typeface="Wingdings" panose="05000000000000000000" charset="0"/>
              <a:buChar char="p"/>
            </a:pPr>
            <a:r>
              <a:rPr lang="en-US" altLang="zh-CN"/>
              <a:t>防护材料</a:t>
            </a:r>
            <a:r>
              <a:rPr lang="zh-CN" altLang="en-US"/>
              <a:t>：</a:t>
            </a:r>
            <a:r>
              <a:rPr lang="en-US" altLang="zh-CN"/>
              <a:t>聚氨酯</a:t>
            </a:r>
          </a:p>
          <a:p>
            <a:pPr algn="l" fontAlgn="auto">
              <a:lnSpc>
                <a:spcPct val="150000"/>
              </a:lnSpc>
              <a:buClrTx/>
              <a:buSzTx/>
              <a:buFont typeface="Wingdings" panose="05000000000000000000" charset="0"/>
              <a:buChar char="p"/>
            </a:pPr>
            <a:r>
              <a:rPr lang="en-US" altLang="zh-CN"/>
              <a:t>定位方式：卡位定位</a:t>
            </a:r>
          </a:p>
          <a:p>
            <a:pPr algn="l" fontAlgn="auto">
              <a:lnSpc>
                <a:spcPct val="150000"/>
              </a:lnSpc>
              <a:buClrTx/>
              <a:buSzTx/>
              <a:buFont typeface="Wingdings" panose="05000000000000000000" charset="0"/>
              <a:buChar char="p"/>
            </a:pPr>
            <a:r>
              <a:rPr lang="en-US" altLang="zh-CN"/>
              <a:t>流转形式：物流-</a:t>
            </a:r>
            <a:r>
              <a:rPr lang="zh-CN" altLang="en-US"/>
              <a:t>发动机分装</a:t>
            </a: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2825" y="3419475"/>
            <a:ext cx="6350" cy="19050"/>
          </a:xfrm>
          <a:prstGeom prst="rect">
            <a:avLst/>
          </a:prstGeom>
        </p:spPr>
      </p:pic>
      <p:pic>
        <p:nvPicPr>
          <p:cNvPr id="17" name="图片 1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76975" y="1162050"/>
            <a:ext cx="1621155" cy="1388110"/>
          </a:xfrm>
          <a:prstGeom prst="rect">
            <a:avLst/>
          </a:prstGeom>
        </p:spPr>
      </p:pic>
      <p:pic>
        <p:nvPicPr>
          <p:cNvPr id="18" name="图片 1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079105" y="1162050"/>
            <a:ext cx="1501140" cy="1388110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65860" y="1162050"/>
            <a:ext cx="1604010" cy="1501775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477010" y="3928745"/>
            <a:ext cx="1292860" cy="1210310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484245" y="1156970"/>
            <a:ext cx="2307521" cy="2160000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464560" y="3868420"/>
            <a:ext cx="1750060" cy="1638300"/>
          </a:xfrm>
          <a:prstGeom prst="rect">
            <a:avLst/>
          </a:prstGeom>
        </p:spPr>
      </p:pic>
      <p:pic>
        <p:nvPicPr>
          <p:cNvPr id="16" name="图片 1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36320" y="1157605"/>
            <a:ext cx="2307044" cy="2160000"/>
          </a:xfrm>
          <a:prstGeom prst="rect">
            <a:avLst/>
          </a:prstGeom>
        </p:spPr>
      </p:pic>
      <p:pic>
        <p:nvPicPr>
          <p:cNvPr id="19" name="图片 1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35685" y="3453765"/>
            <a:ext cx="2307324" cy="2160000"/>
          </a:xfrm>
          <a:prstGeom prst="rect">
            <a:avLst/>
          </a:prstGeom>
        </p:spPr>
      </p:pic>
      <p:pic>
        <p:nvPicPr>
          <p:cNvPr id="20" name="图片 19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464560" y="3453765"/>
            <a:ext cx="2307349" cy="21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340363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621665" y="240665"/>
            <a:ext cx="8535670" cy="365125"/>
          </a:xfrm>
        </p:spPr>
        <p:txBody>
          <a:bodyPr>
            <a:noAutofit/>
          </a:bodyPr>
          <a:lstStyle/>
          <a:p>
            <a:r>
              <a:rPr lang="zh-CN" altLang="en-US" sz="2800" dirty="0" smtClean="0">
                <a:solidFill>
                  <a:prstClr val="black"/>
                </a:solidFill>
              </a:rPr>
              <a:t>一、</a:t>
            </a:r>
            <a:r>
              <a:rPr lang="zh-CN" altLang="en-US" sz="2800" dirty="0" smtClean="0">
                <a:solidFill>
                  <a:prstClr val="black"/>
                </a:solidFill>
              </a:rPr>
              <a:t>内饰线</a:t>
            </a:r>
            <a:r>
              <a:rPr lang="en-US" altLang="zh-CN" sz="2800" dirty="0" smtClean="0">
                <a:solidFill>
                  <a:prstClr val="black"/>
                </a:solidFill>
              </a:rPr>
              <a:t>SPS</a:t>
            </a:r>
            <a:r>
              <a:rPr lang="zh-CN" altLang="en-US" sz="2800" dirty="0" smtClean="0">
                <a:solidFill>
                  <a:prstClr val="black"/>
                </a:solidFill>
              </a:rPr>
              <a:t>器具</a:t>
            </a:r>
            <a:endParaRPr lang="zh-CN" sz="2800" dirty="0" smtClean="0">
              <a:solidFill>
                <a:prstClr val="black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0" y="1"/>
            <a:ext cx="6096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tx1">
                    <a:alpha val="10000"/>
                  </a:schemeClr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970"/>
          <a:stretch/>
        </p:blipFill>
        <p:spPr>
          <a:xfrm>
            <a:off x="0" y="713353"/>
            <a:ext cx="12192000" cy="60370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956592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621665" y="240665"/>
            <a:ext cx="8535670" cy="365125"/>
          </a:xfrm>
        </p:spPr>
        <p:txBody>
          <a:bodyPr>
            <a:noAutofit/>
          </a:bodyPr>
          <a:lstStyle/>
          <a:p>
            <a:r>
              <a:rPr lang="zh-CN" altLang="en-US" sz="2800" dirty="0">
                <a:solidFill>
                  <a:schemeClr val="tx1"/>
                </a:solidFill>
              </a:rPr>
              <a:t>十九</a:t>
            </a:r>
            <a:r>
              <a:rPr lang="zh-CN" altLang="en-US" sz="2800" dirty="0" smtClean="0">
                <a:solidFill>
                  <a:schemeClr val="tx1"/>
                </a:solidFill>
              </a:rPr>
              <a:t>、</a:t>
            </a:r>
            <a:r>
              <a:rPr lang="zh-CN" sz="2800" dirty="0" smtClean="0">
                <a:solidFill>
                  <a:schemeClr val="tx1"/>
                </a:solidFill>
              </a:rPr>
              <a:t>取</a:t>
            </a:r>
            <a:r>
              <a:rPr lang="zh-CN" sz="2800" dirty="0" smtClean="0">
                <a:solidFill>
                  <a:schemeClr val="tx1"/>
                </a:solidFill>
              </a:rPr>
              <a:t>力器器具</a:t>
            </a:r>
          </a:p>
        </p:txBody>
      </p:sp>
      <p:sp>
        <p:nvSpPr>
          <p:cNvPr id="4" name="矩形 3"/>
          <p:cNvSpPr/>
          <p:nvPr/>
        </p:nvSpPr>
        <p:spPr>
          <a:xfrm>
            <a:off x="0" y="1"/>
            <a:ext cx="6096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tx1">
                    <a:alpha val="10000"/>
                  </a:schemeClr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文本框 10"/>
          <p:cNvSpPr txBox="1"/>
          <p:nvPr/>
        </p:nvSpPr>
        <p:spPr>
          <a:xfrm>
            <a:off x="6276975" y="2515235"/>
            <a:ext cx="5123180" cy="222313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0">
            <a:noAutofit/>
          </a:bodyPr>
          <a:lstStyle/>
          <a:p>
            <a:pPr indent="0" fontAlgn="auto">
              <a:lnSpc>
                <a:spcPct val="150000"/>
              </a:lnSpc>
            </a:pPr>
            <a:r>
              <a:rPr lang="zh-CN" altLang="en-US" dirty="0"/>
              <a:t>器具名称</a:t>
            </a:r>
            <a:r>
              <a:rPr lang="zh-CN" altLang="en-US" dirty="0" smtClean="0"/>
              <a:t>：</a:t>
            </a:r>
            <a:r>
              <a:rPr lang="zh-CN" dirty="0" smtClean="0">
                <a:solidFill>
                  <a:schemeClr val="tx1"/>
                </a:solidFill>
                <a:sym typeface="+mn-ea"/>
              </a:rPr>
              <a:t>取</a:t>
            </a:r>
            <a:r>
              <a:rPr lang="zh-CN" dirty="0" smtClean="0">
                <a:solidFill>
                  <a:schemeClr val="tx1"/>
                </a:solidFill>
                <a:sym typeface="+mn-ea"/>
              </a:rPr>
              <a:t>力器器具</a:t>
            </a:r>
            <a:endParaRPr lang="zh-CN" dirty="0"/>
          </a:p>
          <a:p>
            <a:pPr indent="0" fontAlgn="auto">
              <a:lnSpc>
                <a:spcPct val="150000"/>
              </a:lnSpc>
            </a:pPr>
            <a:r>
              <a:rPr lang="zh-CN" altLang="en-US" dirty="0"/>
              <a:t>器具容量：</a:t>
            </a:r>
            <a:r>
              <a:rPr lang="en-US" altLang="zh-CN" dirty="0"/>
              <a:t>54</a:t>
            </a:r>
            <a:r>
              <a:rPr lang="zh-CN" altLang="en-US" dirty="0"/>
              <a:t>件</a:t>
            </a:r>
          </a:p>
          <a:p>
            <a:pPr indent="0" fontAlgn="auto">
              <a:lnSpc>
                <a:spcPct val="150000"/>
              </a:lnSpc>
            </a:pPr>
            <a:r>
              <a:rPr lang="zh-CN" altLang="en-US" dirty="0"/>
              <a:t>器具尺寸：</a:t>
            </a:r>
            <a:r>
              <a:rPr lang="en-US" altLang="zh-CN" dirty="0">
                <a:solidFill>
                  <a:schemeClr val="tx1"/>
                </a:solidFill>
              </a:rPr>
              <a:t>1460X750X1500</a:t>
            </a:r>
            <a:endParaRPr lang="en-US" altLang="zh-CN" dirty="0"/>
          </a:p>
          <a:p>
            <a:pPr indent="0" fontAlgn="auto">
              <a:lnSpc>
                <a:spcPct val="150000"/>
              </a:lnSpc>
            </a:pPr>
            <a:r>
              <a:rPr lang="zh-CN" altLang="en-US" dirty="0"/>
              <a:t>产品件最大外形尺寸：</a:t>
            </a:r>
            <a:r>
              <a:rPr lang="en-US" altLang="zh-CN" dirty="0">
                <a:sym typeface="+mn-ea"/>
              </a:rPr>
              <a:t>200X200X150</a:t>
            </a:r>
          </a:p>
          <a:p>
            <a:pPr indent="0" fontAlgn="auto">
              <a:lnSpc>
                <a:spcPct val="150000"/>
              </a:lnSpc>
            </a:pPr>
            <a:r>
              <a:rPr lang="zh-CN" altLang="en-US" dirty="0"/>
              <a:t>层间距：</a:t>
            </a:r>
            <a:r>
              <a:rPr lang="en-US" altLang="zh-CN" dirty="0"/>
              <a:t>190-290    </a:t>
            </a:r>
            <a:r>
              <a:rPr lang="zh-CN" altLang="en-US" dirty="0">
                <a:sym typeface="+mn-ea"/>
              </a:rPr>
              <a:t>定位格尺寸：</a:t>
            </a:r>
            <a:r>
              <a:rPr lang="en-US" altLang="zh-CN" dirty="0">
                <a:sym typeface="+mn-ea"/>
              </a:rPr>
              <a:t>150X150X40</a:t>
            </a:r>
            <a:endParaRPr lang="en-US" altLang="zh-CN" dirty="0"/>
          </a:p>
        </p:txBody>
      </p:sp>
      <p:sp>
        <p:nvSpPr>
          <p:cNvPr id="13" name="文本框 12"/>
          <p:cNvSpPr txBox="1"/>
          <p:nvPr/>
        </p:nvSpPr>
        <p:spPr>
          <a:xfrm>
            <a:off x="6957695" y="4770755"/>
            <a:ext cx="40640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rgbClr val="FF0000"/>
              </a:buClr>
              <a:buFont typeface="Wingdings" panose="05000000000000000000" charset="0"/>
              <a:buChar char="p"/>
            </a:pPr>
            <a:endParaRPr lang="zh-CN" altLang="en-US"/>
          </a:p>
        </p:txBody>
      </p:sp>
      <p:sp>
        <p:nvSpPr>
          <p:cNvPr id="14" name="文本框 13"/>
          <p:cNvSpPr txBox="1"/>
          <p:nvPr/>
        </p:nvSpPr>
        <p:spPr>
          <a:xfrm>
            <a:off x="6276975" y="4679950"/>
            <a:ext cx="4975225" cy="21685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fontAlgn="auto">
              <a:lnSpc>
                <a:spcPct val="150000"/>
              </a:lnSpc>
              <a:buClr>
                <a:srgbClr val="FF0000"/>
              </a:buClr>
              <a:buFont typeface="Wingdings" panose="05000000000000000000" charset="0"/>
              <a:buChar char="p"/>
            </a:pPr>
            <a:r>
              <a:rPr lang="zh-CN" altLang="en-US"/>
              <a:t>框架及骨架</a:t>
            </a:r>
            <a:r>
              <a:rPr lang="zh-CN" altLang="en-US">
                <a:sym typeface="+mn-ea"/>
              </a:rPr>
              <a:t>：</a:t>
            </a:r>
            <a:r>
              <a:rPr lang="zh-CN" altLang="en-US"/>
              <a:t>铝合金</a:t>
            </a:r>
            <a:endParaRPr lang="zh-CN" altLang="en-US">
              <a:highlight>
                <a:srgbClr val="FFFF00"/>
              </a:highlight>
            </a:endParaRPr>
          </a:p>
          <a:p>
            <a:pPr marL="285750" indent="-285750" fontAlgn="auto">
              <a:lnSpc>
                <a:spcPct val="150000"/>
              </a:lnSpc>
              <a:buClr>
                <a:srgbClr val="FF0000"/>
              </a:buClr>
              <a:buFont typeface="Wingdings" panose="05000000000000000000" charset="0"/>
              <a:buChar char="p"/>
            </a:pPr>
            <a:r>
              <a:rPr lang="zh-CN" altLang="en-US"/>
              <a:t>防护材料</a:t>
            </a:r>
            <a:r>
              <a:rPr lang="zh-CN" altLang="en-US">
                <a:sym typeface="+mn-ea"/>
              </a:rPr>
              <a:t>：</a:t>
            </a:r>
            <a:r>
              <a:rPr lang="en-US"/>
              <a:t>EVA</a:t>
            </a:r>
            <a:endParaRPr lang="zh-CN" altLang="en-US"/>
          </a:p>
          <a:p>
            <a:pPr marL="285750" indent="-285750" fontAlgn="auto">
              <a:lnSpc>
                <a:spcPct val="150000"/>
              </a:lnSpc>
              <a:buClr>
                <a:srgbClr val="FF0000"/>
              </a:buClr>
              <a:buFont typeface="Wingdings" panose="05000000000000000000" charset="0"/>
              <a:buChar char="p"/>
            </a:pPr>
            <a:r>
              <a:rPr lang="zh-CN" altLang="en-US"/>
              <a:t>定位方式：分格定位</a:t>
            </a:r>
          </a:p>
          <a:p>
            <a:pPr marL="285750" indent="-285750" fontAlgn="auto">
              <a:lnSpc>
                <a:spcPct val="150000"/>
              </a:lnSpc>
              <a:buClr>
                <a:srgbClr val="FF0000"/>
              </a:buClr>
              <a:buFont typeface="Wingdings" panose="05000000000000000000" charset="0"/>
              <a:buChar char="p"/>
            </a:pPr>
            <a:r>
              <a:rPr lang="zh-CN" altLang="en-US"/>
              <a:t>流转形式：物流</a:t>
            </a:r>
            <a:r>
              <a:rPr lang="en-US" altLang="zh-CN"/>
              <a:t>-</a:t>
            </a:r>
            <a:r>
              <a:rPr lang="zh-CN" altLang="en-US"/>
              <a:t>发动机分装</a:t>
            </a:r>
          </a:p>
          <a:p>
            <a:pPr indent="0" fontAlgn="auto">
              <a:lnSpc>
                <a:spcPct val="150000"/>
              </a:lnSpc>
              <a:buClr>
                <a:srgbClr val="FF0000"/>
              </a:buClr>
              <a:buFont typeface="Wingdings" panose="05000000000000000000" charset="0"/>
              <a:buNone/>
            </a:pPr>
            <a:endParaRPr lang="zh-CN" altLang="en-US">
              <a:solidFill>
                <a:srgbClr val="FF0000"/>
              </a:solidFill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76975" y="861695"/>
            <a:ext cx="1589405" cy="147637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40040" y="861695"/>
            <a:ext cx="1649730" cy="1476375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663430" y="861695"/>
            <a:ext cx="1713865" cy="1477010"/>
          </a:xfrm>
          <a:prstGeom prst="rect">
            <a:avLst/>
          </a:prstGeom>
        </p:spPr>
      </p:pic>
      <p:pic>
        <p:nvPicPr>
          <p:cNvPr id="19" name="图片 1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73455" y="861695"/>
            <a:ext cx="2497179" cy="2160000"/>
          </a:xfrm>
          <a:prstGeom prst="rect">
            <a:avLst/>
          </a:prstGeom>
        </p:spPr>
      </p:pic>
      <p:pic>
        <p:nvPicPr>
          <p:cNvPr id="20" name="图片 1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580130" y="861695"/>
            <a:ext cx="2498328" cy="2160000"/>
          </a:xfrm>
          <a:prstGeom prst="rect">
            <a:avLst/>
          </a:prstGeom>
        </p:spPr>
      </p:pic>
      <p:pic>
        <p:nvPicPr>
          <p:cNvPr id="21" name="图片 20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112520" y="3467100"/>
            <a:ext cx="1507490" cy="1303655"/>
          </a:xfrm>
          <a:prstGeom prst="rect">
            <a:avLst/>
          </a:prstGeom>
        </p:spPr>
      </p:pic>
      <p:pic>
        <p:nvPicPr>
          <p:cNvPr id="22" name="图片 21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580765" y="3168650"/>
            <a:ext cx="2497436" cy="2160000"/>
          </a:xfrm>
          <a:prstGeom prst="rect">
            <a:avLst/>
          </a:prstGeom>
        </p:spPr>
      </p:pic>
      <p:pic>
        <p:nvPicPr>
          <p:cNvPr id="23" name="图片 22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73455" y="3168650"/>
            <a:ext cx="2497730" cy="21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319213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621665" y="240665"/>
            <a:ext cx="8535670" cy="365125"/>
          </a:xfrm>
        </p:spPr>
        <p:txBody>
          <a:bodyPr>
            <a:noAutofit/>
          </a:bodyPr>
          <a:lstStyle/>
          <a:p>
            <a:r>
              <a:rPr lang="zh-CN" altLang="en-US" sz="2800" dirty="0">
                <a:solidFill>
                  <a:schemeClr val="tx1"/>
                </a:solidFill>
              </a:rPr>
              <a:t>二十</a:t>
            </a:r>
            <a:r>
              <a:rPr lang="zh-CN" altLang="en-US" sz="2800" dirty="0" smtClean="0">
                <a:solidFill>
                  <a:schemeClr val="tx1"/>
                </a:solidFill>
              </a:rPr>
              <a:t>、</a:t>
            </a:r>
            <a:r>
              <a:rPr lang="zh-CN" altLang="en-US" sz="2800" dirty="0">
                <a:solidFill>
                  <a:schemeClr val="tx1"/>
                </a:solidFill>
              </a:rPr>
              <a:t>发动机</a:t>
            </a:r>
            <a:r>
              <a:rPr lang="zh-CN" sz="2800" dirty="0" smtClean="0">
                <a:solidFill>
                  <a:schemeClr val="tx1"/>
                </a:solidFill>
              </a:rPr>
              <a:t>暖风</a:t>
            </a:r>
            <a:r>
              <a:rPr lang="zh-CN" sz="2800" dirty="0" smtClean="0">
                <a:solidFill>
                  <a:schemeClr val="tx1"/>
                </a:solidFill>
              </a:rPr>
              <a:t>胶</a:t>
            </a:r>
            <a:r>
              <a:rPr lang="zh-CN" sz="2800" dirty="0" smtClean="0">
                <a:solidFill>
                  <a:schemeClr val="tx1"/>
                </a:solidFill>
              </a:rPr>
              <a:t>管</a:t>
            </a:r>
            <a:r>
              <a:rPr lang="zh-CN" altLang="en-US" sz="2800" dirty="0" smtClean="0">
                <a:solidFill>
                  <a:schemeClr val="tx1"/>
                </a:solidFill>
              </a:rPr>
              <a:t>器具</a:t>
            </a:r>
            <a:endParaRPr lang="zh-CN" sz="2800" dirty="0" smtClean="0">
              <a:solidFill>
                <a:schemeClr val="tx1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0" y="1"/>
            <a:ext cx="6096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tx1">
                    <a:alpha val="10000"/>
                  </a:schemeClr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文本框 10"/>
          <p:cNvSpPr txBox="1"/>
          <p:nvPr/>
        </p:nvSpPr>
        <p:spPr>
          <a:xfrm>
            <a:off x="6202680" y="2584450"/>
            <a:ext cx="5123180" cy="211645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noAutofit/>
          </a:bodyPr>
          <a:lstStyle/>
          <a:p>
            <a:pPr indent="0" fontAlgn="auto">
              <a:lnSpc>
                <a:spcPct val="150000"/>
              </a:lnSpc>
            </a:pPr>
            <a:r>
              <a:rPr lang="en-US" altLang="zh-CN" b="1" dirty="0" err="1">
                <a:latin typeface="+mj-ea"/>
                <a:ea typeface="+mj-ea"/>
                <a:cs typeface="+mj-ea"/>
              </a:rPr>
              <a:t>器具名称</a:t>
            </a:r>
            <a:r>
              <a:rPr lang="en-US" altLang="zh-CN" b="1" dirty="0" smtClean="0">
                <a:latin typeface="+mj-ea"/>
                <a:ea typeface="+mj-ea"/>
                <a:cs typeface="+mj-ea"/>
              </a:rPr>
              <a:t>：</a:t>
            </a:r>
            <a:r>
              <a:rPr lang="zh-CN" altLang="en-US" dirty="0"/>
              <a:t>发动机</a:t>
            </a:r>
            <a:r>
              <a:rPr lang="zh-CN" altLang="zh-CN" dirty="0"/>
              <a:t>暖风胶管</a:t>
            </a:r>
            <a:r>
              <a:rPr lang="zh-CN" altLang="en-US" dirty="0" smtClean="0"/>
              <a:t>器具</a:t>
            </a:r>
            <a:endParaRPr lang="en-US" altLang="zh-CN" dirty="0" smtClean="0"/>
          </a:p>
          <a:p>
            <a:pPr indent="0" fontAlgn="auto">
              <a:lnSpc>
                <a:spcPct val="150000"/>
              </a:lnSpc>
            </a:pPr>
            <a:r>
              <a:rPr lang="en-US" altLang="zh-CN" b="1" dirty="0" smtClean="0">
                <a:latin typeface="+mj-ea"/>
                <a:ea typeface="+mj-ea"/>
                <a:cs typeface="+mj-ea"/>
              </a:rPr>
              <a:t>器具容量</a:t>
            </a:r>
            <a:r>
              <a:rPr lang="en-US" altLang="zh-CN" b="1" dirty="0">
                <a:latin typeface="+mj-ea"/>
                <a:ea typeface="+mj-ea"/>
                <a:cs typeface="+mj-ea"/>
              </a:rPr>
              <a:t>：60</a:t>
            </a:r>
            <a:r>
              <a:rPr lang="zh-CN" altLang="en-US" b="1" dirty="0">
                <a:latin typeface="+mj-ea"/>
                <a:ea typeface="+mj-ea"/>
                <a:cs typeface="+mj-ea"/>
              </a:rPr>
              <a:t>件</a:t>
            </a:r>
            <a:r>
              <a:rPr lang="en-US" altLang="zh-CN" b="1" dirty="0">
                <a:latin typeface="+mj-ea"/>
                <a:ea typeface="+mj-ea"/>
                <a:cs typeface="+mj-ea"/>
              </a:rPr>
              <a:t/>
            </a:r>
            <a:br>
              <a:rPr lang="en-US" altLang="zh-CN" b="1" dirty="0">
                <a:latin typeface="+mj-ea"/>
                <a:ea typeface="+mj-ea"/>
                <a:cs typeface="+mj-ea"/>
              </a:rPr>
            </a:br>
            <a:r>
              <a:rPr lang="en-US" altLang="zh-CN" b="1" dirty="0">
                <a:latin typeface="+mj-ea"/>
                <a:ea typeface="+mj-ea"/>
                <a:cs typeface="+mj-ea"/>
              </a:rPr>
              <a:t>器具尺寸：1460x750X1500</a:t>
            </a:r>
          </a:p>
          <a:p>
            <a:pPr indent="0" fontAlgn="auto">
              <a:lnSpc>
                <a:spcPct val="150000"/>
              </a:lnSpc>
            </a:pPr>
            <a:r>
              <a:rPr lang="en-US" altLang="zh-CN" b="1" dirty="0" err="1">
                <a:latin typeface="+mj-ea"/>
                <a:ea typeface="+mj-ea"/>
                <a:cs typeface="+mj-ea"/>
              </a:rPr>
              <a:t>产品件尺寸：L</a:t>
            </a:r>
            <a:r>
              <a:rPr lang="en-US" altLang="zh-CN" b="1" dirty="0">
                <a:latin typeface="+mj-ea"/>
                <a:ea typeface="+mj-ea"/>
                <a:cs typeface="+mj-ea"/>
              </a:rPr>
              <a:t>=40</a:t>
            </a:r>
          </a:p>
          <a:p>
            <a:pPr indent="0" fontAlgn="auto">
              <a:lnSpc>
                <a:spcPct val="150000"/>
              </a:lnSpc>
            </a:pPr>
            <a:r>
              <a:rPr lang="en-US" altLang="zh-CN" b="1" dirty="0">
                <a:latin typeface="+mj-ea"/>
                <a:ea typeface="+mj-ea"/>
                <a:cs typeface="+mj-ea"/>
              </a:rPr>
              <a:t>层间距：500</a:t>
            </a:r>
          </a:p>
          <a:p>
            <a:pPr indent="0" fontAlgn="auto">
              <a:lnSpc>
                <a:spcPct val="150000"/>
              </a:lnSpc>
            </a:pPr>
            <a:endParaRPr lang="en-US" altLang="zh-CN" dirty="0"/>
          </a:p>
          <a:p>
            <a:endParaRPr lang="en-US" altLang="zh-CN" dirty="0"/>
          </a:p>
        </p:txBody>
      </p:sp>
      <p:sp>
        <p:nvSpPr>
          <p:cNvPr id="13" name="文本框 12"/>
          <p:cNvSpPr txBox="1"/>
          <p:nvPr/>
        </p:nvSpPr>
        <p:spPr>
          <a:xfrm>
            <a:off x="6957695" y="4770755"/>
            <a:ext cx="40640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rgbClr val="FF0000"/>
              </a:buClr>
              <a:buFont typeface="Wingdings" panose="05000000000000000000" charset="0"/>
              <a:buChar char="p"/>
            </a:pPr>
            <a:endParaRPr lang="zh-CN" altLang="en-US"/>
          </a:p>
        </p:txBody>
      </p:sp>
      <p:sp>
        <p:nvSpPr>
          <p:cNvPr id="14" name="文本框 13"/>
          <p:cNvSpPr txBox="1"/>
          <p:nvPr/>
        </p:nvSpPr>
        <p:spPr>
          <a:xfrm>
            <a:off x="6276975" y="4657090"/>
            <a:ext cx="4975225" cy="186118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285750" indent="-285750" algn="l" fontAlgn="auto">
              <a:lnSpc>
                <a:spcPct val="160000"/>
              </a:lnSpc>
              <a:buClr>
                <a:srgbClr val="FF0000"/>
              </a:buClr>
              <a:buFont typeface="Wingdings" panose="05000000000000000000" charset="0"/>
              <a:buChar char="p"/>
            </a:pPr>
            <a:r>
              <a:rPr lang="zh-CN" altLang="en-US" b="1">
                <a:latin typeface="+mj-ea"/>
                <a:ea typeface="+mj-ea"/>
                <a:cs typeface="+mj-ea"/>
                <a:sym typeface="+mn-ea"/>
              </a:rPr>
              <a:t>框架及骨架：铝合金</a:t>
            </a:r>
            <a:endParaRPr lang="zh-CN" altLang="en-US" b="1">
              <a:latin typeface="+mj-ea"/>
              <a:ea typeface="+mj-ea"/>
              <a:cs typeface="+mj-ea"/>
            </a:endParaRPr>
          </a:p>
          <a:p>
            <a:pPr marL="285750" indent="-285750" algn="l" fontAlgn="auto">
              <a:lnSpc>
                <a:spcPct val="160000"/>
              </a:lnSpc>
              <a:buClr>
                <a:srgbClr val="FF0000"/>
              </a:buClr>
              <a:buFont typeface="Wingdings" panose="05000000000000000000" charset="0"/>
              <a:buChar char="p"/>
            </a:pPr>
            <a:r>
              <a:rPr lang="zh-CN" altLang="en-US" b="1">
                <a:latin typeface="+mj-ea"/>
                <a:ea typeface="+mj-ea"/>
                <a:cs typeface="+mj-ea"/>
                <a:sym typeface="+mn-ea"/>
              </a:rPr>
              <a:t>防护材料：</a:t>
            </a:r>
            <a:r>
              <a:rPr lang="zh-CN" b="1">
                <a:latin typeface="+mj-ea"/>
                <a:ea typeface="+mj-ea"/>
                <a:cs typeface="+mj-ea"/>
                <a:sym typeface="+mn-ea"/>
              </a:rPr>
              <a:t>硅胶管</a:t>
            </a:r>
            <a:endParaRPr lang="zh-CN" altLang="en-US" b="1">
              <a:latin typeface="+mj-ea"/>
              <a:ea typeface="+mj-ea"/>
              <a:cs typeface="+mj-ea"/>
            </a:endParaRPr>
          </a:p>
          <a:p>
            <a:pPr marL="285750" indent="-285750" algn="l" fontAlgn="auto">
              <a:lnSpc>
                <a:spcPct val="160000"/>
              </a:lnSpc>
              <a:buClr>
                <a:srgbClr val="FF0000"/>
              </a:buClr>
              <a:buFont typeface="Wingdings" panose="05000000000000000000" charset="0"/>
              <a:buChar char="p"/>
            </a:pPr>
            <a:r>
              <a:rPr lang="zh-CN" altLang="en-US" b="1">
                <a:latin typeface="+mj-ea"/>
                <a:ea typeface="+mj-ea"/>
                <a:cs typeface="+mj-ea"/>
                <a:sym typeface="+mn-ea"/>
              </a:rPr>
              <a:t>定位方式：悬臂</a:t>
            </a:r>
          </a:p>
          <a:p>
            <a:pPr marL="285750" indent="-285750" algn="l" fontAlgn="auto">
              <a:lnSpc>
                <a:spcPct val="160000"/>
              </a:lnSpc>
              <a:buClr>
                <a:srgbClr val="FF0000"/>
              </a:buClr>
              <a:buFont typeface="Wingdings" panose="05000000000000000000" charset="0"/>
              <a:buChar char="p"/>
            </a:pPr>
            <a:r>
              <a:rPr lang="zh-CN" altLang="en-US" b="1">
                <a:latin typeface="+mj-ea"/>
                <a:ea typeface="+mj-ea"/>
                <a:cs typeface="+mj-ea"/>
                <a:sym typeface="+mn-ea"/>
              </a:rPr>
              <a:t>流转形式：物流</a:t>
            </a:r>
            <a:r>
              <a:rPr lang="en-US" altLang="zh-CN" b="1">
                <a:latin typeface="+mj-ea"/>
                <a:ea typeface="+mj-ea"/>
                <a:cs typeface="+mj-ea"/>
                <a:sym typeface="+mn-ea"/>
              </a:rPr>
              <a:t>-</a:t>
            </a:r>
            <a:r>
              <a:rPr lang="zh-CN" altLang="en-US" b="1">
                <a:latin typeface="+mj-ea"/>
                <a:ea typeface="+mj-ea"/>
                <a:cs typeface="+mj-ea"/>
                <a:sym typeface="+mn-ea"/>
              </a:rPr>
              <a:t>发动机分装</a:t>
            </a:r>
            <a:endParaRPr lang="zh-CN" altLang="en-US">
              <a:latin typeface="+mj-ea"/>
              <a:ea typeface="+mj-ea"/>
              <a:cs typeface="+mj-ea"/>
            </a:endParaRPr>
          </a:p>
          <a:p>
            <a:pPr marL="285750" indent="-285750" algn="l" fontAlgn="auto">
              <a:lnSpc>
                <a:spcPct val="160000"/>
              </a:lnSpc>
              <a:buClr>
                <a:srgbClr val="FF0000"/>
              </a:buClr>
              <a:buFont typeface="Wingdings" panose="05000000000000000000" charset="0"/>
              <a:buChar char="p"/>
            </a:pPr>
            <a:endParaRPr lang="zh-CN" altLang="en-US">
              <a:latin typeface="+mj-ea"/>
              <a:ea typeface="+mj-ea"/>
              <a:cs typeface="+mj-ea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78200" y="3356610"/>
            <a:ext cx="2428875" cy="2159635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9625" y="3356610"/>
            <a:ext cx="2428796" cy="2160000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09625" y="1023620"/>
            <a:ext cx="2429382" cy="2160000"/>
          </a:xfrm>
          <a:prstGeom prst="rect">
            <a:avLst/>
          </a:prstGeom>
        </p:spPr>
      </p:pic>
      <p:pic>
        <p:nvPicPr>
          <p:cNvPr id="16" name="图片 1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378200" y="1023620"/>
            <a:ext cx="2429207" cy="2160000"/>
          </a:xfrm>
          <a:prstGeom prst="rect">
            <a:avLst/>
          </a:prstGeom>
        </p:spPr>
      </p:pic>
      <p:pic>
        <p:nvPicPr>
          <p:cNvPr id="17" name="图片 1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276975" y="1023620"/>
            <a:ext cx="1812925" cy="14903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852411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621665" y="240665"/>
            <a:ext cx="8535670" cy="365125"/>
          </a:xfrm>
        </p:spPr>
        <p:txBody>
          <a:bodyPr>
            <a:noAutofit/>
          </a:bodyPr>
          <a:lstStyle/>
          <a:p>
            <a:r>
              <a:rPr lang="zh-CN" altLang="en-US" sz="2800" dirty="0">
                <a:solidFill>
                  <a:schemeClr val="tx1"/>
                </a:solidFill>
              </a:rPr>
              <a:t>二十一</a:t>
            </a:r>
            <a:r>
              <a:rPr lang="zh-CN" altLang="en-US" sz="2800" dirty="0" smtClean="0">
                <a:solidFill>
                  <a:schemeClr val="tx1"/>
                </a:solidFill>
              </a:rPr>
              <a:t>、</a:t>
            </a:r>
            <a:r>
              <a:rPr lang="zh-CN" sz="2800" dirty="0" smtClean="0">
                <a:solidFill>
                  <a:schemeClr val="tx1"/>
                </a:solidFill>
              </a:rPr>
              <a:t>发动机附加</a:t>
            </a:r>
            <a:r>
              <a:rPr lang="zh-CN" sz="2800" dirty="0" smtClean="0">
                <a:solidFill>
                  <a:schemeClr val="tx1"/>
                </a:solidFill>
              </a:rPr>
              <a:t>线</a:t>
            </a:r>
            <a:r>
              <a:rPr lang="zh-CN" altLang="en-US" sz="2800" dirty="0" smtClean="0">
                <a:solidFill>
                  <a:schemeClr val="tx1"/>
                </a:solidFill>
              </a:rPr>
              <a:t>束</a:t>
            </a:r>
            <a:r>
              <a:rPr lang="zh-CN" sz="2800" dirty="0" smtClean="0">
                <a:solidFill>
                  <a:schemeClr val="tx1"/>
                </a:solidFill>
              </a:rPr>
              <a:t>器具</a:t>
            </a:r>
            <a:endParaRPr lang="zh-CN" sz="2800" dirty="0" smtClean="0">
              <a:solidFill>
                <a:schemeClr val="tx1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0" y="1"/>
            <a:ext cx="6096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tx1">
                    <a:alpha val="10000"/>
                  </a:schemeClr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文本框 10"/>
          <p:cNvSpPr txBox="1"/>
          <p:nvPr/>
        </p:nvSpPr>
        <p:spPr>
          <a:xfrm>
            <a:off x="6276975" y="2515235"/>
            <a:ext cx="5123180" cy="222313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0">
            <a:noAutofit/>
          </a:bodyPr>
          <a:lstStyle/>
          <a:p>
            <a:pPr indent="0" fontAlgn="auto">
              <a:lnSpc>
                <a:spcPct val="150000"/>
              </a:lnSpc>
            </a:pPr>
            <a:r>
              <a:rPr lang="zh-CN" altLang="en-US" dirty="0"/>
              <a:t>器具名称</a:t>
            </a:r>
            <a:r>
              <a:rPr lang="zh-CN" altLang="en-US" dirty="0" smtClean="0"/>
              <a:t>：</a:t>
            </a:r>
            <a:r>
              <a:rPr lang="zh-CN" altLang="zh-CN" dirty="0"/>
              <a:t>发动机附加线</a:t>
            </a:r>
            <a:r>
              <a:rPr lang="zh-CN" altLang="en-US" dirty="0"/>
              <a:t>束</a:t>
            </a:r>
            <a:r>
              <a:rPr lang="zh-CN" altLang="zh-CN" dirty="0" smtClean="0"/>
              <a:t>器具</a:t>
            </a:r>
            <a:endParaRPr lang="en-US" altLang="zh-CN" dirty="0" smtClean="0"/>
          </a:p>
          <a:p>
            <a:pPr indent="0" fontAlgn="auto">
              <a:lnSpc>
                <a:spcPct val="150000"/>
              </a:lnSpc>
            </a:pPr>
            <a:r>
              <a:rPr lang="zh-CN" altLang="en-US" dirty="0" smtClean="0"/>
              <a:t>器具</a:t>
            </a:r>
            <a:r>
              <a:rPr lang="zh-CN" altLang="en-US" dirty="0"/>
              <a:t>容量：</a:t>
            </a:r>
            <a:r>
              <a:rPr lang="en-US" altLang="zh-CN" dirty="0"/>
              <a:t>24</a:t>
            </a:r>
            <a:r>
              <a:rPr lang="zh-CN" altLang="en-US" dirty="0"/>
              <a:t>件</a:t>
            </a:r>
            <a:endParaRPr lang="en-US" altLang="zh-CN" dirty="0"/>
          </a:p>
          <a:p>
            <a:pPr indent="0" fontAlgn="auto">
              <a:lnSpc>
                <a:spcPct val="150000"/>
              </a:lnSpc>
            </a:pPr>
            <a:r>
              <a:rPr lang="zh-CN" altLang="en-US" dirty="0"/>
              <a:t>器具尺寸：</a:t>
            </a:r>
            <a:r>
              <a:rPr lang="en-US" altLang="zh-CN" dirty="0"/>
              <a:t>1680X750X1750</a:t>
            </a:r>
          </a:p>
          <a:p>
            <a:pPr indent="0" fontAlgn="auto">
              <a:lnSpc>
                <a:spcPct val="150000"/>
              </a:lnSpc>
            </a:pPr>
            <a:r>
              <a:rPr lang="zh-CN" altLang="en-US" dirty="0">
                <a:solidFill>
                  <a:schemeClr val="tx1"/>
                </a:solidFill>
              </a:rPr>
              <a:t>产品件最大外形尺寸：</a:t>
            </a:r>
            <a:r>
              <a:rPr lang="en-US" altLang="zh-CN" dirty="0">
                <a:solidFill>
                  <a:schemeClr val="tx1"/>
                </a:solidFill>
              </a:rPr>
              <a:t>800x550x300</a:t>
            </a:r>
          </a:p>
          <a:p>
            <a:pPr indent="0" fontAlgn="auto">
              <a:lnSpc>
                <a:spcPct val="150000"/>
              </a:lnSpc>
            </a:pPr>
            <a:r>
              <a:rPr lang="zh-CN" altLang="en-US" dirty="0"/>
              <a:t>层间距：</a:t>
            </a:r>
            <a:r>
              <a:rPr lang="en-US" altLang="zh-CN" dirty="0"/>
              <a:t>170mm   </a:t>
            </a:r>
            <a:r>
              <a:rPr lang="zh-CN" altLang="en-US" dirty="0"/>
              <a:t>布格尺寸：</a:t>
            </a:r>
            <a:r>
              <a:rPr lang="en-US" altLang="zh-CN" dirty="0"/>
              <a:t>270x170</a:t>
            </a:r>
          </a:p>
          <a:p>
            <a:endParaRPr lang="en-US" altLang="zh-CN" dirty="0"/>
          </a:p>
        </p:txBody>
      </p:sp>
      <p:sp>
        <p:nvSpPr>
          <p:cNvPr id="13" name="文本框 12"/>
          <p:cNvSpPr txBox="1"/>
          <p:nvPr/>
        </p:nvSpPr>
        <p:spPr>
          <a:xfrm>
            <a:off x="6957695" y="4770755"/>
            <a:ext cx="40640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rgbClr val="FF0000"/>
              </a:buClr>
              <a:buFont typeface="Wingdings" panose="05000000000000000000" charset="0"/>
              <a:buChar char="p"/>
            </a:pPr>
            <a:endParaRPr lang="zh-CN" altLang="en-US"/>
          </a:p>
        </p:txBody>
      </p:sp>
      <p:sp>
        <p:nvSpPr>
          <p:cNvPr id="14" name="文本框 13"/>
          <p:cNvSpPr txBox="1"/>
          <p:nvPr/>
        </p:nvSpPr>
        <p:spPr>
          <a:xfrm>
            <a:off x="6276975" y="4679950"/>
            <a:ext cx="4975225" cy="22790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l" fontAlgn="auto">
              <a:lnSpc>
                <a:spcPct val="160000"/>
              </a:lnSpc>
              <a:buClr>
                <a:srgbClr val="FF0000"/>
              </a:buClr>
              <a:buSzTx/>
              <a:buFont typeface="Wingdings" panose="05000000000000000000" charset="0"/>
              <a:buChar char="p"/>
            </a:pPr>
            <a:r>
              <a:rPr lang="zh-CN" altLang="en-US" b="1">
                <a:latin typeface="+mj-ea"/>
                <a:ea typeface="+mj-ea"/>
                <a:cs typeface="+mj-ea"/>
              </a:rPr>
              <a:t>框架及骨架：铝合金</a:t>
            </a:r>
          </a:p>
          <a:p>
            <a:pPr marL="285750" indent="-285750" algn="l" fontAlgn="auto">
              <a:lnSpc>
                <a:spcPct val="160000"/>
              </a:lnSpc>
              <a:buClr>
                <a:srgbClr val="FF0000"/>
              </a:buClr>
              <a:buSzTx/>
              <a:buFont typeface="Wingdings" panose="05000000000000000000" charset="0"/>
              <a:buChar char="p"/>
            </a:pPr>
            <a:r>
              <a:rPr lang="zh-CN" altLang="en-US" b="1">
                <a:latin typeface="+mj-ea"/>
                <a:ea typeface="+mj-ea"/>
                <a:cs typeface="+mj-ea"/>
              </a:rPr>
              <a:t>防护材料：刀刮布</a:t>
            </a:r>
          </a:p>
          <a:p>
            <a:pPr marL="285750" indent="-285750" algn="l" fontAlgn="auto">
              <a:lnSpc>
                <a:spcPct val="160000"/>
              </a:lnSpc>
              <a:buClr>
                <a:srgbClr val="FF0000"/>
              </a:buClr>
              <a:buSzTx/>
              <a:buFont typeface="Wingdings" panose="05000000000000000000" charset="0"/>
              <a:buChar char="p"/>
            </a:pPr>
            <a:r>
              <a:rPr lang="zh-CN" altLang="en-US" b="1">
                <a:latin typeface="+mj-ea"/>
                <a:ea typeface="+mj-ea"/>
                <a:cs typeface="+mj-ea"/>
              </a:rPr>
              <a:t>定位方式：</a:t>
            </a:r>
            <a:r>
              <a:rPr lang="zh-CN" altLang="en-US" b="1">
                <a:latin typeface="+mj-ea"/>
                <a:ea typeface="+mj-ea"/>
                <a:cs typeface="+mj-ea"/>
                <a:sym typeface="+mn-ea"/>
              </a:rPr>
              <a:t>刀刮布格定位</a:t>
            </a:r>
            <a:endParaRPr lang="zh-CN" altLang="en-US" b="1">
              <a:latin typeface="+mj-ea"/>
              <a:ea typeface="+mj-ea"/>
              <a:cs typeface="+mj-ea"/>
            </a:endParaRPr>
          </a:p>
          <a:p>
            <a:pPr marL="285750" indent="-285750" algn="l" fontAlgn="auto">
              <a:lnSpc>
                <a:spcPct val="160000"/>
              </a:lnSpc>
              <a:buClr>
                <a:srgbClr val="FF0000"/>
              </a:buClr>
              <a:buSzTx/>
              <a:buFont typeface="Wingdings" panose="05000000000000000000" charset="0"/>
              <a:buChar char="p"/>
            </a:pPr>
            <a:r>
              <a:rPr lang="zh-CN" altLang="en-US" b="1">
                <a:latin typeface="+mj-ea"/>
                <a:ea typeface="+mj-ea"/>
                <a:cs typeface="+mj-ea"/>
              </a:rPr>
              <a:t>流转形式：物流-发动机分装</a:t>
            </a:r>
            <a:endParaRPr lang="zh-CN" altLang="en-US">
              <a:latin typeface="+mn-ea"/>
              <a:cs typeface="+mn-ea"/>
            </a:endParaRPr>
          </a:p>
          <a:p>
            <a:pPr indent="0" fontAlgn="auto">
              <a:lnSpc>
                <a:spcPct val="150000"/>
              </a:lnSpc>
              <a:buClr>
                <a:srgbClr val="FF0000"/>
              </a:buClr>
              <a:buFont typeface="Wingdings" panose="05000000000000000000" charset="0"/>
              <a:buNone/>
            </a:pPr>
            <a:endParaRPr lang="zh-CN" altLang="en-US">
              <a:solidFill>
                <a:srgbClr val="FF0000"/>
              </a:solidFill>
              <a:latin typeface="+mn-ea"/>
              <a:cs typeface="+mn-ea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76975" y="1025525"/>
            <a:ext cx="1794510" cy="1457325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88020" y="1044575"/>
            <a:ext cx="1356360" cy="1438910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474085" y="3310890"/>
            <a:ext cx="2306999" cy="2160000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56640" y="1044575"/>
            <a:ext cx="2307517" cy="2160000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473450" y="1044575"/>
            <a:ext cx="2307517" cy="2160000"/>
          </a:xfrm>
          <a:prstGeom prst="rect">
            <a:avLst/>
          </a:prstGeom>
        </p:spPr>
      </p:pic>
      <p:pic>
        <p:nvPicPr>
          <p:cNvPr id="16" name="图片 15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056640" y="3310890"/>
            <a:ext cx="2307273" cy="21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73442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621665" y="240665"/>
            <a:ext cx="8535670" cy="365125"/>
          </a:xfrm>
        </p:spPr>
        <p:txBody>
          <a:bodyPr>
            <a:noAutofit/>
          </a:bodyPr>
          <a:lstStyle/>
          <a:p>
            <a:r>
              <a:rPr lang="zh-CN" altLang="en-US" sz="2800" dirty="0" smtClean="0">
                <a:solidFill>
                  <a:prstClr val="black"/>
                </a:solidFill>
              </a:rPr>
              <a:t>二、</a:t>
            </a:r>
            <a:r>
              <a:rPr lang="zh-CN" sz="2800" dirty="0" smtClean="0">
                <a:solidFill>
                  <a:prstClr val="black"/>
                </a:solidFill>
              </a:rPr>
              <a:t>隔热垫吸热</a:t>
            </a:r>
            <a:r>
              <a:rPr lang="zh-CN" sz="2800" dirty="0" smtClean="0">
                <a:solidFill>
                  <a:prstClr val="black"/>
                </a:solidFill>
              </a:rPr>
              <a:t>板</a:t>
            </a:r>
            <a:r>
              <a:rPr lang="zh-CN" altLang="en-US" sz="2800" dirty="0" smtClean="0">
                <a:solidFill>
                  <a:prstClr val="black"/>
                </a:solidFill>
              </a:rPr>
              <a:t>器具</a:t>
            </a:r>
            <a:endParaRPr lang="zh-CN" sz="2800" dirty="0" smtClean="0">
              <a:solidFill>
                <a:prstClr val="black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0" y="1"/>
            <a:ext cx="6096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tx1">
                    <a:alpha val="10000"/>
                  </a:schemeClr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文本框 10"/>
          <p:cNvSpPr txBox="1"/>
          <p:nvPr/>
        </p:nvSpPr>
        <p:spPr>
          <a:xfrm>
            <a:off x="6276975" y="2515235"/>
            <a:ext cx="5123180" cy="222313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0">
            <a:noAutofit/>
          </a:bodyPr>
          <a:lstStyle/>
          <a:p>
            <a:pPr indent="0" fontAlgn="auto">
              <a:lnSpc>
                <a:spcPct val="150000"/>
              </a:lnSpc>
            </a:pPr>
            <a:r>
              <a:rPr lang="zh-CN" altLang="en-US" dirty="0"/>
              <a:t>器具名称：</a:t>
            </a:r>
            <a:r>
              <a:rPr lang="zh-CN" dirty="0"/>
              <a:t>隔热垫吸热</a:t>
            </a:r>
            <a:r>
              <a:rPr lang="zh-CN" dirty="0" smtClean="0"/>
              <a:t>板</a:t>
            </a:r>
            <a:r>
              <a:rPr lang="zh-CN" altLang="en-US" dirty="0" smtClean="0"/>
              <a:t>器具</a:t>
            </a:r>
            <a:endParaRPr lang="zh-CN" dirty="0"/>
          </a:p>
          <a:p>
            <a:pPr indent="0" fontAlgn="auto">
              <a:lnSpc>
                <a:spcPct val="150000"/>
              </a:lnSpc>
            </a:pPr>
            <a:r>
              <a:rPr lang="zh-CN" altLang="en-US" dirty="0"/>
              <a:t>器具容量：</a:t>
            </a:r>
            <a:r>
              <a:rPr lang="en-US" dirty="0"/>
              <a:t>36</a:t>
            </a:r>
            <a:endParaRPr lang="zh-CN" altLang="en-US" dirty="0"/>
          </a:p>
          <a:p>
            <a:pPr indent="0" fontAlgn="auto">
              <a:lnSpc>
                <a:spcPct val="150000"/>
              </a:lnSpc>
            </a:pPr>
            <a:r>
              <a:rPr lang="zh-CN" altLang="en-US" dirty="0"/>
              <a:t>器具尺寸：</a:t>
            </a:r>
            <a:r>
              <a:rPr lang="en-US" altLang="zh-CN" dirty="0"/>
              <a:t>1680X1100X1750</a:t>
            </a:r>
          </a:p>
          <a:p>
            <a:pPr indent="0" fontAlgn="auto">
              <a:lnSpc>
                <a:spcPct val="150000"/>
              </a:lnSpc>
            </a:pPr>
            <a:r>
              <a:rPr lang="zh-CN" altLang="en-US" dirty="0"/>
              <a:t>产品件最大外形尺寸：</a:t>
            </a:r>
            <a:r>
              <a:rPr lang="en-US" altLang="zh-CN" dirty="0"/>
              <a:t>1100x400x30</a:t>
            </a:r>
          </a:p>
          <a:p>
            <a:pPr indent="0" fontAlgn="auto">
              <a:lnSpc>
                <a:spcPct val="150000"/>
              </a:lnSpc>
            </a:pPr>
            <a:r>
              <a:rPr lang="zh-CN" altLang="en-US" dirty="0"/>
              <a:t>层间距：</a:t>
            </a:r>
            <a:r>
              <a:rPr lang="en-US" altLang="zh-CN" dirty="0"/>
              <a:t>440mm</a:t>
            </a:r>
          </a:p>
          <a:p>
            <a:endParaRPr lang="en-US" altLang="zh-CN" dirty="0"/>
          </a:p>
        </p:txBody>
      </p:sp>
      <p:sp>
        <p:nvSpPr>
          <p:cNvPr id="13" name="文本框 12"/>
          <p:cNvSpPr txBox="1"/>
          <p:nvPr/>
        </p:nvSpPr>
        <p:spPr>
          <a:xfrm>
            <a:off x="6957695" y="4770755"/>
            <a:ext cx="40640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rgbClr val="FF0000"/>
              </a:buClr>
              <a:buFont typeface="Wingdings" panose="05000000000000000000" charset="0"/>
              <a:buChar char="p"/>
            </a:pPr>
            <a:endParaRPr lang="zh-CN" altLang="en-US"/>
          </a:p>
        </p:txBody>
      </p:sp>
      <p:sp>
        <p:nvSpPr>
          <p:cNvPr id="14" name="文本框 13"/>
          <p:cNvSpPr txBox="1"/>
          <p:nvPr/>
        </p:nvSpPr>
        <p:spPr>
          <a:xfrm>
            <a:off x="6276975" y="4679950"/>
            <a:ext cx="4975225" cy="17532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fontAlgn="auto">
              <a:lnSpc>
                <a:spcPct val="150000"/>
              </a:lnSpc>
              <a:buClr>
                <a:srgbClr val="FF0000"/>
              </a:buClr>
              <a:buFont typeface="Wingdings" panose="05000000000000000000" charset="0"/>
              <a:buChar char="p"/>
            </a:pPr>
            <a:r>
              <a:rPr lang="zh-CN" altLang="en-US"/>
              <a:t>框架及骨架</a:t>
            </a:r>
            <a:r>
              <a:rPr lang="en-US" altLang="zh-CN"/>
              <a:t>-</a:t>
            </a:r>
            <a:r>
              <a:rPr lang="zh-CN" altLang="en-US"/>
              <a:t>不锈钢</a:t>
            </a:r>
            <a:r>
              <a:rPr lang="en-US" altLang="zh-CN"/>
              <a:t>+</a:t>
            </a:r>
            <a:r>
              <a:rPr lang="zh-CN" altLang="en-US"/>
              <a:t>铝型材</a:t>
            </a:r>
            <a:endParaRPr lang="zh-CN" altLang="en-US">
              <a:highlight>
                <a:srgbClr val="FFFF00"/>
              </a:highlight>
            </a:endParaRPr>
          </a:p>
          <a:p>
            <a:pPr marL="285750" indent="-285750" fontAlgn="auto">
              <a:lnSpc>
                <a:spcPct val="150000"/>
              </a:lnSpc>
              <a:buClr>
                <a:srgbClr val="FF0000"/>
              </a:buClr>
              <a:buFont typeface="Wingdings" panose="05000000000000000000" charset="0"/>
              <a:buChar char="p"/>
            </a:pPr>
            <a:r>
              <a:rPr lang="zh-CN" altLang="en-US"/>
              <a:t>防护材料</a:t>
            </a:r>
            <a:r>
              <a:rPr lang="en-US" altLang="zh-CN"/>
              <a:t>-PVC</a:t>
            </a:r>
            <a:r>
              <a:rPr lang="zh-CN" altLang="en-US"/>
              <a:t>涂层布</a:t>
            </a:r>
          </a:p>
          <a:p>
            <a:pPr marL="285750" indent="-285750" fontAlgn="auto">
              <a:lnSpc>
                <a:spcPct val="150000"/>
              </a:lnSpc>
              <a:buClr>
                <a:srgbClr val="FF0000"/>
              </a:buClr>
              <a:buFont typeface="Wingdings" panose="05000000000000000000" charset="0"/>
              <a:buChar char="p"/>
            </a:pPr>
            <a:r>
              <a:rPr lang="zh-CN" altLang="en-US"/>
              <a:t>定位方式：分格存放</a:t>
            </a:r>
          </a:p>
          <a:p>
            <a:pPr marL="285750" indent="-285750" fontAlgn="auto">
              <a:lnSpc>
                <a:spcPct val="150000"/>
              </a:lnSpc>
              <a:buClr>
                <a:srgbClr val="FF0000"/>
              </a:buClr>
              <a:buFont typeface="Wingdings" panose="05000000000000000000" charset="0"/>
              <a:buChar char="p"/>
            </a:pPr>
            <a:r>
              <a:rPr lang="zh-CN" altLang="en-US"/>
              <a:t>流转形式：物流</a:t>
            </a:r>
            <a:r>
              <a:rPr lang="en-US" altLang="zh-CN"/>
              <a:t>-</a:t>
            </a:r>
            <a:r>
              <a:rPr lang="zh-CN" altLang="en-US"/>
              <a:t>内饰线</a:t>
            </a:r>
          </a:p>
        </p:txBody>
      </p:sp>
      <p:pic>
        <p:nvPicPr>
          <p:cNvPr id="16" name="图片 15"/>
          <p:cNvPicPr/>
          <p:nvPr/>
        </p:nvPicPr>
        <p:blipFill>
          <a:blip r:embed="rId3"/>
          <a:stretch>
            <a:fillRect/>
          </a:stretch>
        </p:blipFill>
        <p:spPr>
          <a:xfrm>
            <a:off x="6276975" y="870585"/>
            <a:ext cx="2046605" cy="1541145"/>
          </a:xfrm>
          <a:prstGeom prst="rect">
            <a:avLst/>
          </a:prstGeom>
        </p:spPr>
      </p:pic>
      <p:pic>
        <p:nvPicPr>
          <p:cNvPr id="17" name="图片 16"/>
          <p:cNvPicPr/>
          <p:nvPr/>
        </p:nvPicPr>
        <p:blipFill>
          <a:blip r:embed="rId4"/>
          <a:stretch>
            <a:fillRect/>
          </a:stretch>
        </p:blipFill>
        <p:spPr>
          <a:xfrm>
            <a:off x="8806815" y="870585"/>
            <a:ext cx="1148715" cy="1541780"/>
          </a:xfrm>
          <a:prstGeom prst="rect">
            <a:avLst/>
          </a:prstGeom>
        </p:spPr>
      </p:pic>
      <p:pic>
        <p:nvPicPr>
          <p:cNvPr id="2" name="图片 1"/>
          <p:cNvPicPr/>
          <p:nvPr/>
        </p:nvPicPr>
        <p:blipFill>
          <a:blip r:embed="rId5"/>
          <a:stretch>
            <a:fillRect/>
          </a:stretch>
        </p:blipFill>
        <p:spPr>
          <a:xfrm>
            <a:off x="621665" y="870585"/>
            <a:ext cx="5040000" cy="50400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621665" y="240665"/>
            <a:ext cx="8535670" cy="365125"/>
          </a:xfrm>
        </p:spPr>
        <p:txBody>
          <a:bodyPr>
            <a:noAutofit/>
          </a:bodyPr>
          <a:lstStyle/>
          <a:p>
            <a:r>
              <a:rPr lang="zh-CN" altLang="en-US" sz="2800" dirty="0" smtClean="0">
                <a:solidFill>
                  <a:prstClr val="black"/>
                </a:solidFill>
              </a:rPr>
              <a:t>三、地板</a:t>
            </a:r>
            <a:r>
              <a:rPr lang="zh-CN" altLang="en-US" sz="2800" dirty="0" smtClean="0">
                <a:solidFill>
                  <a:prstClr val="black"/>
                </a:solidFill>
              </a:rPr>
              <a:t>垫</a:t>
            </a:r>
            <a:r>
              <a:rPr sz="2800" dirty="0" err="1" smtClean="0">
                <a:solidFill>
                  <a:prstClr val="black"/>
                </a:solidFill>
              </a:rPr>
              <a:t>器具</a:t>
            </a:r>
            <a:endParaRPr lang="zh-CN" sz="2800" dirty="0" smtClean="0">
              <a:solidFill>
                <a:srgbClr val="FF0000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0" y="1"/>
            <a:ext cx="6096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tx1">
                    <a:alpha val="10000"/>
                  </a:schemeClr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文本框 10"/>
          <p:cNvSpPr txBox="1"/>
          <p:nvPr/>
        </p:nvSpPr>
        <p:spPr>
          <a:xfrm>
            <a:off x="6276975" y="2600960"/>
            <a:ext cx="5123180" cy="202311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0">
            <a:noAutofit/>
          </a:bodyPr>
          <a:lstStyle/>
          <a:p>
            <a:pPr indent="0" fontAlgn="auto">
              <a:lnSpc>
                <a:spcPct val="140000"/>
              </a:lnSpc>
            </a:pP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器具名称：地板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垫</a:t>
            </a:r>
            <a:r>
              <a:rPr dirty="0" err="1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器具</a:t>
            </a:r>
            <a:r>
              <a:rPr lang="en-US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 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indent="0" fontAlgn="auto">
              <a:lnSpc>
                <a:spcPct val="140000"/>
              </a:lnSpc>
            </a:pP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器具容量：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36</a:t>
            </a:r>
            <a:r>
              <a:rPr lang="en-US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/>
            </a:r>
            <a:br>
              <a:rPr lang="en-US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</a:b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器具尺寸：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1460x950x1750</a:t>
            </a:r>
          </a:p>
          <a:p>
            <a:pPr indent="0" fontAlgn="auto">
              <a:lnSpc>
                <a:spcPct val="140000"/>
              </a:lnSpc>
            </a:pP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产品件最大尺寸：750x650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X50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indent="0" fontAlgn="auto">
              <a:lnSpc>
                <a:spcPct val="140000"/>
              </a:lnSpc>
            </a:pP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层间距：</a:t>
            </a:r>
            <a:endParaRPr lang="en-US" altLang="zh-CN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6957695" y="4770755"/>
            <a:ext cx="40640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rgbClr val="FF0000"/>
              </a:buClr>
              <a:buFont typeface="Wingdings" panose="05000000000000000000" charset="0"/>
              <a:buChar char="p"/>
            </a:pPr>
            <a:endParaRPr lang="zh-CN" altLang="en-US"/>
          </a:p>
        </p:txBody>
      </p:sp>
      <p:sp>
        <p:nvSpPr>
          <p:cNvPr id="14" name="文本框 13"/>
          <p:cNvSpPr txBox="1"/>
          <p:nvPr/>
        </p:nvSpPr>
        <p:spPr>
          <a:xfrm>
            <a:off x="6276975" y="4624070"/>
            <a:ext cx="4975225" cy="173418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285750" indent="-285750" algn="l" fontAlgn="auto">
              <a:lnSpc>
                <a:spcPct val="150000"/>
              </a:lnSpc>
              <a:buClr>
                <a:srgbClr val="FF0000"/>
              </a:buClr>
              <a:buFont typeface="Wingdings" panose="05000000000000000000" charset="0"/>
              <a:buChar char="p"/>
            </a:pPr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框架及骨架：不锈钢</a:t>
            </a:r>
            <a:r>
              <a:rPr lang="en-US" altLang="zh-CN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+</a:t>
            </a:r>
            <a:r>
              <a:rPr lang="zh-CN" altLang="en-US">
                <a:solidFill>
                  <a:srgbClr val="1919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铝型材</a:t>
            </a:r>
            <a:endParaRPr lang="zh-CN" altLang="en-US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L="285750" indent="-285750" algn="l" fontAlgn="auto">
              <a:lnSpc>
                <a:spcPct val="150000"/>
              </a:lnSpc>
              <a:buClr>
                <a:srgbClr val="FF0000"/>
              </a:buClr>
              <a:buFont typeface="Wingdings" panose="05000000000000000000" charset="0"/>
              <a:buChar char="p"/>
            </a:pPr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防护材料：聚氨酯</a:t>
            </a: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L="285750" indent="-285750" algn="l" fontAlgn="auto">
              <a:lnSpc>
                <a:spcPct val="150000"/>
              </a:lnSpc>
              <a:buClr>
                <a:srgbClr val="FF0000"/>
              </a:buClr>
              <a:buFont typeface="Wingdings" panose="05000000000000000000" charset="0"/>
              <a:buChar char="p"/>
            </a:pPr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定位方式：</a:t>
            </a:r>
            <a:r>
              <a:rPr lang="zh-CN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平板存放</a:t>
            </a: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L="285750" indent="-285750" algn="l" fontAlgn="auto">
              <a:lnSpc>
                <a:spcPct val="150000"/>
              </a:lnSpc>
              <a:buClr>
                <a:srgbClr val="FF0000"/>
              </a:buClr>
              <a:buFont typeface="Wingdings" panose="05000000000000000000" charset="0"/>
              <a:buChar char="p"/>
            </a:pPr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流转形式：物流</a:t>
            </a:r>
            <a:r>
              <a:rPr lang="en-US" altLang="zh-CN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-</a:t>
            </a:r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内饰线</a:t>
            </a: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L="285750" indent="-285750" algn="l" fontAlgn="auto">
              <a:lnSpc>
                <a:spcPct val="160000"/>
              </a:lnSpc>
              <a:buClr>
                <a:srgbClr val="FF0000"/>
              </a:buClr>
              <a:buFont typeface="Wingdings" panose="05000000000000000000" charset="0"/>
              <a:buChar char="p"/>
            </a:pP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pic>
        <p:nvPicPr>
          <p:cNvPr id="10" name="ID_E595BAE5C59A45299DADC94BB26D554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76975" y="993775"/>
            <a:ext cx="1965325" cy="1461135"/>
          </a:xfrm>
          <a:prstGeom prst="rect">
            <a:avLst/>
          </a:prstGeom>
        </p:spPr>
      </p:pic>
      <p:pic>
        <p:nvPicPr>
          <p:cNvPr id="7" name="ID_DCE6A23086894EC59574AF3A4101C9F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32495" y="993775"/>
            <a:ext cx="1953260" cy="1452245"/>
          </a:xfrm>
          <a:prstGeom prst="rect">
            <a:avLst/>
          </a:prstGeom>
        </p:spPr>
      </p:pic>
      <p:pic>
        <p:nvPicPr>
          <p:cNvPr id="2" name="图片 1"/>
          <p:cNvPicPr/>
          <p:nvPr/>
        </p:nvPicPr>
        <p:blipFill>
          <a:blip r:embed="rId5"/>
          <a:stretch>
            <a:fillRect/>
          </a:stretch>
        </p:blipFill>
        <p:spPr>
          <a:xfrm>
            <a:off x="721995" y="993775"/>
            <a:ext cx="5040000" cy="50400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621665" y="240665"/>
            <a:ext cx="8535670" cy="365125"/>
          </a:xfrm>
        </p:spPr>
        <p:txBody>
          <a:bodyPr>
            <a:noAutofit/>
          </a:bodyPr>
          <a:lstStyle/>
          <a:p>
            <a:r>
              <a:rPr lang="zh-CN" altLang="en-US" sz="2800" dirty="0" smtClean="0">
                <a:solidFill>
                  <a:prstClr val="black"/>
                </a:solidFill>
              </a:rPr>
              <a:t>四、</a:t>
            </a:r>
            <a:r>
              <a:rPr lang="en-US" altLang="zh-CN" sz="2800" dirty="0" smtClean="0">
                <a:solidFill>
                  <a:prstClr val="black"/>
                </a:solidFill>
              </a:rPr>
              <a:t>A/B</a:t>
            </a:r>
            <a:r>
              <a:rPr lang="zh-CN" altLang="en-US" sz="2800" dirty="0" smtClean="0">
                <a:solidFill>
                  <a:prstClr val="black"/>
                </a:solidFill>
              </a:rPr>
              <a:t>立柱上车</a:t>
            </a:r>
            <a:r>
              <a:rPr lang="zh-CN" altLang="en-US" sz="2800" dirty="0" smtClean="0">
                <a:solidFill>
                  <a:prstClr val="black"/>
                </a:solidFill>
              </a:rPr>
              <a:t>扶手</a:t>
            </a:r>
            <a:r>
              <a:rPr lang="zh-CN" sz="2800" dirty="0" smtClean="0">
                <a:solidFill>
                  <a:prstClr val="black"/>
                </a:solidFill>
              </a:rPr>
              <a:t>器具</a:t>
            </a:r>
            <a:endParaRPr lang="zh-CN" sz="2800" dirty="0" smtClean="0">
              <a:solidFill>
                <a:prstClr val="black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0" y="1"/>
            <a:ext cx="6096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tx1">
                    <a:alpha val="10000"/>
                  </a:schemeClr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文本框 10"/>
          <p:cNvSpPr txBox="1"/>
          <p:nvPr/>
        </p:nvSpPr>
        <p:spPr>
          <a:xfrm>
            <a:off x="6276975" y="2515235"/>
            <a:ext cx="5123180" cy="222313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0">
            <a:noAutofit/>
          </a:bodyPr>
          <a:lstStyle/>
          <a:p>
            <a:pPr indent="0" fontAlgn="auto">
              <a:lnSpc>
                <a:spcPct val="150000"/>
              </a:lnSpc>
            </a:pPr>
            <a:r>
              <a:rPr lang="zh-CN" altLang="en-US" dirty="0"/>
              <a:t>器具名称：</a:t>
            </a:r>
            <a:r>
              <a:rPr lang="en-US" altLang="zh-CN" dirty="0" smtClean="0">
                <a:solidFill>
                  <a:prstClr val="black"/>
                </a:solidFill>
                <a:sym typeface="+mn-ea"/>
              </a:rPr>
              <a:t>A/B</a:t>
            </a:r>
            <a:r>
              <a:rPr lang="zh-CN" altLang="en-US" dirty="0" smtClean="0">
                <a:solidFill>
                  <a:prstClr val="black"/>
                </a:solidFill>
                <a:sym typeface="+mn-ea"/>
              </a:rPr>
              <a:t>立柱上车</a:t>
            </a:r>
            <a:r>
              <a:rPr lang="zh-CN" altLang="en-US" dirty="0" smtClean="0">
                <a:solidFill>
                  <a:prstClr val="black"/>
                </a:solidFill>
                <a:sym typeface="+mn-ea"/>
              </a:rPr>
              <a:t>扶手</a:t>
            </a:r>
            <a:r>
              <a:rPr lang="zh-CN" dirty="0" smtClean="0"/>
              <a:t>器具</a:t>
            </a:r>
            <a:endParaRPr lang="zh-CN" dirty="0"/>
          </a:p>
          <a:p>
            <a:pPr indent="0" fontAlgn="auto">
              <a:lnSpc>
                <a:spcPct val="150000"/>
              </a:lnSpc>
            </a:pPr>
            <a:r>
              <a:rPr lang="zh-CN" altLang="en-US" dirty="0"/>
              <a:t>器具容量：</a:t>
            </a:r>
            <a:r>
              <a:rPr lang="en-US" altLang="zh-CN" dirty="0"/>
              <a:t>40</a:t>
            </a:r>
            <a:endParaRPr lang="zh-CN" altLang="en-US" dirty="0"/>
          </a:p>
          <a:p>
            <a:pPr indent="0" fontAlgn="auto">
              <a:lnSpc>
                <a:spcPct val="150000"/>
              </a:lnSpc>
            </a:pPr>
            <a:r>
              <a:rPr lang="zh-CN" altLang="en-US" dirty="0"/>
              <a:t>器具尺寸：</a:t>
            </a:r>
            <a:r>
              <a:rPr lang="en-US" altLang="zh-CN" dirty="0"/>
              <a:t>1680X950X1750</a:t>
            </a:r>
          </a:p>
          <a:p>
            <a:pPr indent="0" fontAlgn="auto">
              <a:lnSpc>
                <a:spcPct val="150000"/>
              </a:lnSpc>
            </a:pPr>
            <a:r>
              <a:rPr lang="zh-CN" altLang="en-US" dirty="0"/>
              <a:t>产品件最大外形尺寸：</a:t>
            </a:r>
            <a:r>
              <a:rPr lang="en-US" altLang="zh-CN" dirty="0">
                <a:solidFill>
                  <a:schemeClr val="tx1"/>
                </a:solidFill>
              </a:rPr>
              <a:t>D25x810</a:t>
            </a:r>
            <a:endParaRPr lang="en-US" altLang="zh-CN" dirty="0">
              <a:solidFill>
                <a:srgbClr val="FF0000"/>
              </a:solidFill>
            </a:endParaRPr>
          </a:p>
          <a:p>
            <a:pPr indent="0" fontAlgn="auto">
              <a:lnSpc>
                <a:spcPct val="150000"/>
              </a:lnSpc>
            </a:pPr>
            <a:r>
              <a:rPr lang="zh-CN" altLang="en-US" dirty="0"/>
              <a:t>层间距：</a:t>
            </a:r>
            <a:r>
              <a:rPr lang="en-US" altLang="zh-CN" dirty="0">
                <a:solidFill>
                  <a:schemeClr val="tx1"/>
                </a:solidFill>
              </a:rPr>
              <a:t>260mm</a:t>
            </a:r>
            <a:endParaRPr lang="en-US" altLang="zh-CN" dirty="0"/>
          </a:p>
          <a:p>
            <a:endParaRPr lang="en-US" altLang="zh-CN" dirty="0"/>
          </a:p>
        </p:txBody>
      </p:sp>
      <p:sp>
        <p:nvSpPr>
          <p:cNvPr id="13" name="文本框 12"/>
          <p:cNvSpPr txBox="1"/>
          <p:nvPr/>
        </p:nvSpPr>
        <p:spPr>
          <a:xfrm>
            <a:off x="6957695" y="4770755"/>
            <a:ext cx="40640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rgbClr val="FF0000"/>
              </a:buClr>
              <a:buFont typeface="Wingdings" panose="05000000000000000000" charset="0"/>
              <a:buChar char="p"/>
            </a:pPr>
            <a:endParaRPr lang="zh-CN" altLang="en-US"/>
          </a:p>
        </p:txBody>
      </p:sp>
      <p:sp>
        <p:nvSpPr>
          <p:cNvPr id="14" name="文本框 13"/>
          <p:cNvSpPr txBox="1"/>
          <p:nvPr/>
        </p:nvSpPr>
        <p:spPr>
          <a:xfrm>
            <a:off x="6276975" y="4679950"/>
            <a:ext cx="4975225" cy="17532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fontAlgn="auto">
              <a:lnSpc>
                <a:spcPct val="150000"/>
              </a:lnSpc>
              <a:buClr>
                <a:srgbClr val="FF0000"/>
              </a:buClr>
              <a:buFont typeface="Wingdings" panose="05000000000000000000" charset="0"/>
              <a:buChar char="p"/>
            </a:pPr>
            <a:r>
              <a:rPr lang="zh-CN" altLang="en-US"/>
              <a:t>框架及骨架</a:t>
            </a:r>
            <a:r>
              <a:rPr lang="en-US" altLang="zh-CN"/>
              <a:t>-</a:t>
            </a:r>
            <a:r>
              <a:rPr lang="zh-CN" altLang="en-US"/>
              <a:t>不锈钢</a:t>
            </a:r>
            <a:r>
              <a:rPr lang="en-US" altLang="zh-CN"/>
              <a:t>+</a:t>
            </a:r>
            <a:r>
              <a:rPr lang="zh-CN" altLang="en-US"/>
              <a:t>铝型材</a:t>
            </a:r>
            <a:endParaRPr lang="zh-CN" altLang="en-US">
              <a:highlight>
                <a:srgbClr val="FFFF00"/>
              </a:highlight>
            </a:endParaRPr>
          </a:p>
          <a:p>
            <a:pPr marL="285750" indent="-285750" fontAlgn="auto">
              <a:lnSpc>
                <a:spcPct val="150000"/>
              </a:lnSpc>
              <a:buClr>
                <a:srgbClr val="FF0000"/>
              </a:buClr>
              <a:buFont typeface="Wingdings" panose="05000000000000000000" charset="0"/>
              <a:buChar char="p"/>
            </a:pPr>
            <a:r>
              <a:rPr lang="zh-CN" altLang="en-US"/>
              <a:t>防护材料</a:t>
            </a:r>
            <a:r>
              <a:rPr lang="en-US" altLang="zh-CN"/>
              <a:t>-</a:t>
            </a:r>
            <a:r>
              <a:rPr lang="zh-CN"/>
              <a:t>聚氨酯</a:t>
            </a:r>
            <a:endParaRPr lang="zh-CN" altLang="en-US"/>
          </a:p>
          <a:p>
            <a:pPr marL="285750" indent="-285750" fontAlgn="auto">
              <a:lnSpc>
                <a:spcPct val="150000"/>
              </a:lnSpc>
              <a:buClr>
                <a:srgbClr val="FF0000"/>
              </a:buClr>
              <a:buFont typeface="Wingdings" panose="05000000000000000000" charset="0"/>
              <a:buChar char="p"/>
            </a:pPr>
            <a:r>
              <a:rPr lang="zh-CN" altLang="en-US"/>
              <a:t>定位方式：聚氨酯开槽多层</a:t>
            </a:r>
          </a:p>
          <a:p>
            <a:pPr marL="285750" indent="-285750" fontAlgn="auto">
              <a:lnSpc>
                <a:spcPct val="150000"/>
              </a:lnSpc>
              <a:buClr>
                <a:srgbClr val="FF0000"/>
              </a:buClr>
              <a:buFont typeface="Wingdings" panose="05000000000000000000" charset="0"/>
              <a:buChar char="p"/>
            </a:pPr>
            <a:r>
              <a:rPr lang="zh-CN" altLang="en-US"/>
              <a:t>流转形式：</a:t>
            </a:r>
            <a:r>
              <a:rPr lang="zh-CN" altLang="en-US">
                <a:solidFill>
                  <a:schemeClr val="tx1"/>
                </a:solidFill>
              </a:rPr>
              <a:t>物流</a:t>
            </a:r>
            <a:r>
              <a:rPr lang="en-US" altLang="zh-CN">
                <a:solidFill>
                  <a:schemeClr val="tx1"/>
                </a:solidFill>
              </a:rPr>
              <a:t>-</a:t>
            </a:r>
            <a:r>
              <a:rPr lang="zh-CN" altLang="en-US">
                <a:solidFill>
                  <a:schemeClr val="tx1"/>
                </a:solidFill>
              </a:rPr>
              <a:t>内饰线</a:t>
            </a:r>
          </a:p>
        </p:txBody>
      </p:sp>
      <p:pic>
        <p:nvPicPr>
          <p:cNvPr id="8" name="图片 7"/>
          <p:cNvPicPr/>
          <p:nvPr/>
        </p:nvPicPr>
        <p:blipFill>
          <a:blip r:embed="rId3"/>
          <a:stretch>
            <a:fillRect/>
          </a:stretch>
        </p:blipFill>
        <p:spPr>
          <a:xfrm>
            <a:off x="868680" y="880110"/>
            <a:ext cx="5040000" cy="5040000"/>
          </a:xfrm>
          <a:prstGeom prst="rect">
            <a:avLst/>
          </a:prstGeom>
        </p:spPr>
      </p:pic>
      <p:pic>
        <p:nvPicPr>
          <p:cNvPr id="19" name="ID_6CAD69EB49624BA78267A840B94A36B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76975" y="880110"/>
            <a:ext cx="1215390" cy="162115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9" name="ID_52AFA0CD27504A38AC86DAE3329D403E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739380" y="880110"/>
            <a:ext cx="1092200" cy="162369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621665" y="240665"/>
            <a:ext cx="8535670" cy="365125"/>
          </a:xfrm>
        </p:spPr>
        <p:txBody>
          <a:bodyPr>
            <a:noAutofit/>
          </a:bodyPr>
          <a:lstStyle/>
          <a:p>
            <a:r>
              <a:rPr lang="zh-CN" altLang="en-US" sz="2800" dirty="0">
                <a:solidFill>
                  <a:prstClr val="black"/>
                </a:solidFill>
              </a:rPr>
              <a:t>五</a:t>
            </a:r>
            <a:r>
              <a:rPr lang="zh-CN" altLang="en-US" sz="2800" dirty="0" smtClean="0">
                <a:solidFill>
                  <a:prstClr val="black"/>
                </a:solidFill>
              </a:rPr>
              <a:t>、</a:t>
            </a:r>
            <a:r>
              <a:rPr lang="zh-CN" sz="2800" dirty="0" smtClean="0">
                <a:solidFill>
                  <a:prstClr val="black"/>
                </a:solidFill>
              </a:rPr>
              <a:t>驾驶室前</a:t>
            </a:r>
            <a:r>
              <a:rPr lang="zh-CN" sz="2800" dirty="0" smtClean="0">
                <a:solidFill>
                  <a:prstClr val="black"/>
                </a:solidFill>
              </a:rPr>
              <a:t>悬上</a:t>
            </a:r>
            <a:r>
              <a:rPr lang="zh-CN" sz="2800" dirty="0" smtClean="0">
                <a:solidFill>
                  <a:prstClr val="black"/>
                </a:solidFill>
              </a:rPr>
              <a:t>支架工位器具</a:t>
            </a:r>
          </a:p>
        </p:txBody>
      </p:sp>
      <p:sp>
        <p:nvSpPr>
          <p:cNvPr id="4" name="矩形 3"/>
          <p:cNvSpPr/>
          <p:nvPr/>
        </p:nvSpPr>
        <p:spPr>
          <a:xfrm>
            <a:off x="0" y="1"/>
            <a:ext cx="6096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tx1">
                    <a:alpha val="10000"/>
                  </a:schemeClr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文本框 10"/>
          <p:cNvSpPr txBox="1"/>
          <p:nvPr/>
        </p:nvSpPr>
        <p:spPr>
          <a:xfrm>
            <a:off x="6276975" y="2515235"/>
            <a:ext cx="5123180" cy="222313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0">
            <a:noAutofit/>
          </a:bodyPr>
          <a:lstStyle/>
          <a:p>
            <a:pPr indent="0" fontAlgn="auto">
              <a:lnSpc>
                <a:spcPct val="150000"/>
              </a:lnSpc>
            </a:pPr>
            <a:r>
              <a:rPr lang="zh-CN" altLang="en-US" dirty="0"/>
              <a:t>器具名称：</a:t>
            </a:r>
            <a:r>
              <a:rPr lang="zh-CN" dirty="0" smtClean="0">
                <a:solidFill>
                  <a:prstClr val="black"/>
                </a:solidFill>
                <a:sym typeface="+mn-ea"/>
              </a:rPr>
              <a:t>驾驶室前</a:t>
            </a:r>
            <a:r>
              <a:rPr lang="zh-CN" dirty="0" smtClean="0">
                <a:solidFill>
                  <a:prstClr val="black"/>
                </a:solidFill>
                <a:sym typeface="+mn-ea"/>
              </a:rPr>
              <a:t>悬上</a:t>
            </a:r>
            <a:r>
              <a:rPr lang="zh-CN" dirty="0" smtClean="0">
                <a:solidFill>
                  <a:prstClr val="black"/>
                </a:solidFill>
                <a:sym typeface="+mn-ea"/>
              </a:rPr>
              <a:t>支架</a:t>
            </a:r>
            <a:r>
              <a:rPr lang="zh-CN" dirty="0"/>
              <a:t>工位器具</a:t>
            </a:r>
          </a:p>
          <a:p>
            <a:pPr indent="0" fontAlgn="auto">
              <a:lnSpc>
                <a:spcPct val="150000"/>
              </a:lnSpc>
            </a:pPr>
            <a:r>
              <a:rPr lang="zh-CN" altLang="en-US" dirty="0"/>
              <a:t>器具容量：</a:t>
            </a:r>
            <a:r>
              <a:rPr lang="en-US" altLang="zh-CN" dirty="0"/>
              <a:t>36</a:t>
            </a:r>
            <a:endParaRPr lang="zh-CN" altLang="en-US" dirty="0"/>
          </a:p>
          <a:p>
            <a:pPr indent="0" fontAlgn="auto">
              <a:lnSpc>
                <a:spcPct val="150000"/>
              </a:lnSpc>
            </a:pPr>
            <a:r>
              <a:rPr lang="zh-CN" altLang="en-US" dirty="0"/>
              <a:t>器具尺寸：</a:t>
            </a:r>
            <a:r>
              <a:rPr lang="en-US" altLang="zh-CN" dirty="0"/>
              <a:t>1680X750X1750</a:t>
            </a:r>
          </a:p>
          <a:p>
            <a:pPr indent="0" fontAlgn="auto">
              <a:lnSpc>
                <a:spcPct val="150000"/>
              </a:lnSpc>
            </a:pPr>
            <a:r>
              <a:rPr lang="zh-CN" altLang="en-US" dirty="0"/>
              <a:t>产品件最大外形尺寸：</a:t>
            </a:r>
            <a:r>
              <a:rPr lang="en-US" altLang="zh-CN" dirty="0"/>
              <a:t>350x175x290</a:t>
            </a:r>
          </a:p>
          <a:p>
            <a:pPr indent="0" fontAlgn="auto">
              <a:lnSpc>
                <a:spcPct val="150000"/>
              </a:lnSpc>
            </a:pPr>
            <a:r>
              <a:rPr lang="zh-CN" altLang="en-US" dirty="0"/>
              <a:t>层间距：</a:t>
            </a:r>
            <a:r>
              <a:rPr lang="en-US" altLang="zh-CN" dirty="0"/>
              <a:t>360mm</a:t>
            </a:r>
          </a:p>
          <a:p>
            <a:endParaRPr lang="en-US" altLang="zh-CN" dirty="0"/>
          </a:p>
        </p:txBody>
      </p:sp>
      <p:sp>
        <p:nvSpPr>
          <p:cNvPr id="13" name="文本框 12"/>
          <p:cNvSpPr txBox="1"/>
          <p:nvPr/>
        </p:nvSpPr>
        <p:spPr>
          <a:xfrm>
            <a:off x="6957695" y="4770755"/>
            <a:ext cx="40640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rgbClr val="FF0000"/>
              </a:buClr>
              <a:buFont typeface="Wingdings" panose="05000000000000000000" charset="0"/>
              <a:buChar char="p"/>
            </a:pPr>
            <a:endParaRPr lang="zh-CN" altLang="en-US"/>
          </a:p>
        </p:txBody>
      </p:sp>
      <p:sp>
        <p:nvSpPr>
          <p:cNvPr id="14" name="文本框 13"/>
          <p:cNvSpPr txBox="1"/>
          <p:nvPr/>
        </p:nvSpPr>
        <p:spPr>
          <a:xfrm>
            <a:off x="6276975" y="4679950"/>
            <a:ext cx="4975225" cy="17532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fontAlgn="auto">
              <a:lnSpc>
                <a:spcPct val="150000"/>
              </a:lnSpc>
              <a:buClr>
                <a:srgbClr val="FF0000"/>
              </a:buClr>
              <a:buFont typeface="Wingdings" panose="05000000000000000000" charset="0"/>
              <a:buChar char="p"/>
            </a:pPr>
            <a:r>
              <a:rPr lang="zh-CN" altLang="en-US"/>
              <a:t>框架及骨架</a:t>
            </a:r>
            <a:r>
              <a:rPr lang="en-US" altLang="zh-CN"/>
              <a:t>-</a:t>
            </a:r>
            <a:r>
              <a:rPr lang="zh-CN" altLang="en-US"/>
              <a:t>不锈钢</a:t>
            </a:r>
            <a:endParaRPr lang="zh-CN" altLang="en-US">
              <a:highlight>
                <a:srgbClr val="FFFF00"/>
              </a:highlight>
            </a:endParaRPr>
          </a:p>
          <a:p>
            <a:pPr marL="285750" indent="-285750" fontAlgn="auto">
              <a:lnSpc>
                <a:spcPct val="150000"/>
              </a:lnSpc>
              <a:buClr>
                <a:srgbClr val="FF0000"/>
              </a:buClr>
              <a:buFont typeface="Wingdings" panose="05000000000000000000" charset="0"/>
              <a:buChar char="p"/>
            </a:pPr>
            <a:r>
              <a:rPr lang="zh-CN" altLang="en-US"/>
              <a:t>防护材料</a:t>
            </a:r>
            <a:r>
              <a:rPr lang="en-US" altLang="zh-CN"/>
              <a:t>-</a:t>
            </a:r>
            <a:r>
              <a:rPr lang="zh-CN"/>
              <a:t>聚氨酯</a:t>
            </a:r>
            <a:endParaRPr lang="zh-CN" altLang="en-US"/>
          </a:p>
          <a:p>
            <a:pPr marL="285750" indent="-285750" fontAlgn="auto">
              <a:lnSpc>
                <a:spcPct val="150000"/>
              </a:lnSpc>
              <a:buClr>
                <a:srgbClr val="FF0000"/>
              </a:buClr>
              <a:buFont typeface="Wingdings" panose="05000000000000000000" charset="0"/>
              <a:buChar char="p"/>
            </a:pPr>
            <a:r>
              <a:rPr lang="zh-CN" altLang="en-US"/>
              <a:t>定位方式：聚氨酯开槽多层</a:t>
            </a:r>
          </a:p>
          <a:p>
            <a:pPr marL="285750" indent="-285750" fontAlgn="auto">
              <a:lnSpc>
                <a:spcPct val="150000"/>
              </a:lnSpc>
              <a:buClr>
                <a:srgbClr val="FF0000"/>
              </a:buClr>
              <a:buFont typeface="Wingdings" panose="05000000000000000000" charset="0"/>
              <a:buChar char="p"/>
            </a:pPr>
            <a:r>
              <a:rPr lang="zh-CN" altLang="en-US"/>
              <a:t>流转形式：物流</a:t>
            </a:r>
            <a:r>
              <a:rPr lang="en-US" altLang="zh-CN"/>
              <a:t>-</a:t>
            </a:r>
            <a:r>
              <a:rPr lang="zh-CN" altLang="en-US"/>
              <a:t>内饰线</a:t>
            </a:r>
          </a:p>
        </p:txBody>
      </p:sp>
      <p:pic>
        <p:nvPicPr>
          <p:cNvPr id="6" name="图片 5"/>
          <p:cNvPicPr/>
          <p:nvPr/>
        </p:nvPicPr>
        <p:blipFill>
          <a:blip r:embed="rId3"/>
          <a:stretch>
            <a:fillRect/>
          </a:stretch>
        </p:blipFill>
        <p:spPr>
          <a:xfrm>
            <a:off x="621665" y="1005840"/>
            <a:ext cx="5040000" cy="5040000"/>
          </a:xfrm>
          <a:prstGeom prst="rect">
            <a:avLst/>
          </a:prstGeom>
        </p:spPr>
      </p:pic>
      <p:pic>
        <p:nvPicPr>
          <p:cNvPr id="22" name="ID_F2B8A33C23834C8CAB84EFF99A1E1B6E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6276975" y="1005840"/>
            <a:ext cx="1656715" cy="140017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621665" y="240665"/>
            <a:ext cx="8535670" cy="365125"/>
          </a:xfrm>
        </p:spPr>
        <p:txBody>
          <a:bodyPr>
            <a:noAutofit/>
          </a:bodyPr>
          <a:lstStyle/>
          <a:p>
            <a:r>
              <a:rPr lang="zh-CN" altLang="en-US" sz="2800" dirty="0" smtClean="0">
                <a:solidFill>
                  <a:prstClr val="black"/>
                </a:solidFill>
              </a:rPr>
              <a:t>六、</a:t>
            </a:r>
            <a:r>
              <a:rPr lang="zh-CN" sz="2800" dirty="0" smtClean="0">
                <a:solidFill>
                  <a:prstClr val="black"/>
                </a:solidFill>
              </a:rPr>
              <a:t>波纹管器具</a:t>
            </a:r>
            <a:endParaRPr lang="zh-CN" sz="2800" dirty="0" smtClean="0">
              <a:solidFill>
                <a:srgbClr val="FF0000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0" y="1"/>
            <a:ext cx="6096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tx1">
                    <a:alpha val="10000"/>
                  </a:schemeClr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文本框 10"/>
          <p:cNvSpPr txBox="1"/>
          <p:nvPr/>
        </p:nvSpPr>
        <p:spPr>
          <a:xfrm>
            <a:off x="6276975" y="2515235"/>
            <a:ext cx="5123180" cy="222313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0">
            <a:noAutofit/>
          </a:bodyPr>
          <a:lstStyle/>
          <a:p>
            <a:pPr indent="0" fontAlgn="auto">
              <a:lnSpc>
                <a:spcPct val="150000"/>
              </a:lnSpc>
            </a:pPr>
            <a:r>
              <a:rPr lang="zh-CN" altLang="en-US" dirty="0"/>
              <a:t>器具名称：</a:t>
            </a:r>
            <a:r>
              <a:rPr lang="zh-CN" dirty="0" smtClean="0"/>
              <a:t>波纹管器具</a:t>
            </a:r>
            <a:endParaRPr lang="zh-CN" dirty="0"/>
          </a:p>
          <a:p>
            <a:pPr indent="0" fontAlgn="auto">
              <a:lnSpc>
                <a:spcPct val="150000"/>
              </a:lnSpc>
            </a:pPr>
            <a:r>
              <a:rPr lang="zh-CN" altLang="en-US" dirty="0"/>
              <a:t>器具容量：</a:t>
            </a:r>
            <a:r>
              <a:rPr lang="en-US" altLang="zh-CN" dirty="0"/>
              <a:t>60</a:t>
            </a:r>
            <a:endParaRPr lang="zh-CN" altLang="en-US" dirty="0"/>
          </a:p>
          <a:p>
            <a:pPr indent="0" fontAlgn="auto">
              <a:lnSpc>
                <a:spcPct val="150000"/>
              </a:lnSpc>
            </a:pPr>
            <a:r>
              <a:rPr lang="zh-CN" altLang="en-US" dirty="0"/>
              <a:t>器具尺寸：</a:t>
            </a:r>
            <a:r>
              <a:rPr lang="en-US" altLang="zh-CN" dirty="0">
                <a:solidFill>
                  <a:srgbClr val="FF0000"/>
                </a:solidFill>
              </a:rPr>
              <a:t>1680X750X1750</a:t>
            </a:r>
            <a:endParaRPr lang="en-US" altLang="zh-CN" dirty="0"/>
          </a:p>
          <a:p>
            <a:pPr indent="0" fontAlgn="auto">
              <a:lnSpc>
                <a:spcPct val="150000"/>
              </a:lnSpc>
            </a:pPr>
            <a:r>
              <a:rPr lang="zh-CN" altLang="en-US" dirty="0"/>
              <a:t>产品件最大外形尺寸：</a:t>
            </a:r>
            <a:r>
              <a:rPr lang="en-US" altLang="zh-CN" dirty="0"/>
              <a:t>D80X1600</a:t>
            </a:r>
          </a:p>
          <a:p>
            <a:pPr indent="0" fontAlgn="auto">
              <a:lnSpc>
                <a:spcPct val="150000"/>
              </a:lnSpc>
            </a:pPr>
            <a:r>
              <a:rPr lang="zh-CN" altLang="en-US" dirty="0"/>
              <a:t>层间距：</a:t>
            </a:r>
            <a:r>
              <a:rPr lang="en-US" altLang="zh-CN" dirty="0"/>
              <a:t>670mm</a:t>
            </a:r>
          </a:p>
          <a:p>
            <a:endParaRPr lang="en-US" altLang="zh-CN" dirty="0"/>
          </a:p>
        </p:txBody>
      </p:sp>
      <p:sp>
        <p:nvSpPr>
          <p:cNvPr id="13" name="文本框 12"/>
          <p:cNvSpPr txBox="1"/>
          <p:nvPr/>
        </p:nvSpPr>
        <p:spPr>
          <a:xfrm>
            <a:off x="6957695" y="4770755"/>
            <a:ext cx="40640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rgbClr val="FF0000"/>
              </a:buClr>
              <a:buFont typeface="Wingdings" panose="05000000000000000000" charset="0"/>
              <a:buChar char="p"/>
            </a:pPr>
            <a:endParaRPr lang="zh-CN" altLang="en-US"/>
          </a:p>
        </p:txBody>
      </p:sp>
      <p:sp>
        <p:nvSpPr>
          <p:cNvPr id="14" name="文本框 13"/>
          <p:cNvSpPr txBox="1"/>
          <p:nvPr/>
        </p:nvSpPr>
        <p:spPr>
          <a:xfrm>
            <a:off x="6276975" y="4679950"/>
            <a:ext cx="4975225" cy="21685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fontAlgn="auto">
              <a:lnSpc>
                <a:spcPct val="150000"/>
              </a:lnSpc>
              <a:buClr>
                <a:srgbClr val="FF0000"/>
              </a:buClr>
              <a:buFont typeface="Wingdings" panose="05000000000000000000" charset="0"/>
              <a:buChar char="p"/>
            </a:pPr>
            <a:r>
              <a:rPr lang="zh-CN" altLang="en-US"/>
              <a:t>框架及骨架</a:t>
            </a:r>
            <a:r>
              <a:rPr lang="en-US" altLang="zh-CN"/>
              <a:t>-</a:t>
            </a:r>
            <a:r>
              <a:rPr lang="zh-CN" altLang="en-US"/>
              <a:t>不锈钢</a:t>
            </a:r>
            <a:r>
              <a:rPr lang="en-US" altLang="zh-CN"/>
              <a:t>+</a:t>
            </a:r>
            <a:r>
              <a:rPr lang="zh-CN" altLang="en-US"/>
              <a:t>铝型材</a:t>
            </a:r>
            <a:endParaRPr lang="zh-CN" altLang="en-US">
              <a:highlight>
                <a:srgbClr val="FFFF00"/>
              </a:highlight>
            </a:endParaRPr>
          </a:p>
          <a:p>
            <a:pPr marL="285750" indent="-285750" fontAlgn="auto">
              <a:lnSpc>
                <a:spcPct val="150000"/>
              </a:lnSpc>
              <a:buClr>
                <a:srgbClr val="FF0000"/>
              </a:buClr>
              <a:buFont typeface="Wingdings" panose="05000000000000000000" charset="0"/>
              <a:buChar char="p"/>
            </a:pPr>
            <a:r>
              <a:rPr lang="zh-CN" altLang="en-US"/>
              <a:t>防护材料</a:t>
            </a:r>
            <a:r>
              <a:rPr lang="en-US" altLang="zh-CN"/>
              <a:t>-PVC</a:t>
            </a:r>
            <a:r>
              <a:rPr lang="zh-CN" altLang="en-US"/>
              <a:t>涂层布</a:t>
            </a:r>
          </a:p>
          <a:p>
            <a:pPr marL="285750" indent="-285750" fontAlgn="auto">
              <a:lnSpc>
                <a:spcPct val="150000"/>
              </a:lnSpc>
              <a:buClr>
                <a:srgbClr val="FF0000"/>
              </a:buClr>
              <a:buFont typeface="Wingdings" panose="05000000000000000000" charset="0"/>
              <a:buChar char="p"/>
            </a:pPr>
            <a:r>
              <a:rPr lang="zh-CN" altLang="en-US"/>
              <a:t>定位方式：分格</a:t>
            </a:r>
          </a:p>
          <a:p>
            <a:pPr marL="285750" indent="-285750" fontAlgn="auto">
              <a:lnSpc>
                <a:spcPct val="150000"/>
              </a:lnSpc>
              <a:buClr>
                <a:srgbClr val="FF0000"/>
              </a:buClr>
              <a:buFont typeface="Wingdings" panose="05000000000000000000" charset="0"/>
              <a:buChar char="p"/>
            </a:pPr>
            <a:r>
              <a:rPr lang="zh-CN" altLang="en-US"/>
              <a:t>流转形式：物流</a:t>
            </a:r>
            <a:r>
              <a:rPr lang="en-US" altLang="zh-CN"/>
              <a:t>-</a:t>
            </a:r>
            <a:r>
              <a:rPr lang="zh-CN" altLang="en-US"/>
              <a:t>内饰线</a:t>
            </a:r>
          </a:p>
          <a:p>
            <a:pPr indent="0" fontAlgn="auto">
              <a:lnSpc>
                <a:spcPct val="150000"/>
              </a:lnSpc>
              <a:buClr>
                <a:srgbClr val="FF0000"/>
              </a:buClr>
              <a:buFont typeface="Wingdings" panose="05000000000000000000" charset="0"/>
              <a:buNone/>
            </a:pPr>
            <a:endParaRPr lang="zh-CN" altLang="en-US">
              <a:solidFill>
                <a:srgbClr val="FF0000"/>
              </a:solidFill>
            </a:endParaRPr>
          </a:p>
        </p:txBody>
      </p:sp>
      <p:pic>
        <p:nvPicPr>
          <p:cNvPr id="24" name="ID_ABC47CE9D7E2451683B85A728C874BDA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76975" y="870585"/>
            <a:ext cx="1169035" cy="155956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1" name="ID_ABC47CE9D7E2451683B85A728C874BDA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93660" y="870585"/>
            <a:ext cx="1163320" cy="155130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3" name="ID_62B07AA524234000B15F34D67A15CD22" descr="IMG_20240624_12084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104630" y="862965"/>
            <a:ext cx="1170940" cy="1562735"/>
          </a:xfrm>
          <a:prstGeom prst="rect">
            <a:avLst/>
          </a:prstGeom>
        </p:spPr>
      </p:pic>
      <p:pic>
        <p:nvPicPr>
          <p:cNvPr id="2" name="图片 1"/>
          <p:cNvPicPr/>
          <p:nvPr/>
        </p:nvPicPr>
        <p:blipFill>
          <a:blip r:embed="rId5"/>
          <a:stretch>
            <a:fillRect/>
          </a:stretch>
        </p:blipFill>
        <p:spPr>
          <a:xfrm>
            <a:off x="621665" y="870585"/>
            <a:ext cx="5040000" cy="50400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621665" y="240665"/>
            <a:ext cx="8535670" cy="365125"/>
          </a:xfrm>
        </p:spPr>
        <p:txBody>
          <a:bodyPr>
            <a:noAutofit/>
          </a:bodyPr>
          <a:lstStyle/>
          <a:p>
            <a:r>
              <a:rPr lang="zh-CN" altLang="en-US" sz="2800" dirty="0">
                <a:solidFill>
                  <a:prstClr val="black"/>
                </a:solidFill>
              </a:rPr>
              <a:t>七</a:t>
            </a:r>
            <a:r>
              <a:rPr lang="zh-CN" altLang="en-US" sz="2800" dirty="0" smtClean="0">
                <a:solidFill>
                  <a:prstClr val="black"/>
                </a:solidFill>
              </a:rPr>
              <a:t>、</a:t>
            </a:r>
            <a:r>
              <a:rPr lang="en-US" sz="2800" dirty="0" smtClean="0">
                <a:solidFill>
                  <a:prstClr val="black"/>
                </a:solidFill>
              </a:rPr>
              <a:t>B</a:t>
            </a:r>
            <a:r>
              <a:rPr lang="zh-CN" altLang="en-US" sz="2800" dirty="0" smtClean="0">
                <a:solidFill>
                  <a:prstClr val="black"/>
                </a:solidFill>
              </a:rPr>
              <a:t>立柱</a:t>
            </a:r>
            <a:r>
              <a:rPr lang="zh-CN" altLang="en-US" sz="2800" dirty="0" smtClean="0">
                <a:solidFill>
                  <a:prstClr val="black"/>
                </a:solidFill>
              </a:rPr>
              <a:t>护面器具</a:t>
            </a:r>
            <a:endParaRPr lang="zh-CN" altLang="en-US" sz="2800" dirty="0" smtClean="0">
              <a:solidFill>
                <a:prstClr val="black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0" y="1"/>
            <a:ext cx="6096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tx1">
                    <a:alpha val="10000"/>
                  </a:schemeClr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文本框 10"/>
          <p:cNvSpPr txBox="1"/>
          <p:nvPr/>
        </p:nvSpPr>
        <p:spPr>
          <a:xfrm>
            <a:off x="6276975" y="2527300"/>
            <a:ext cx="5123180" cy="211645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0">
            <a:noAutofit/>
          </a:bodyPr>
          <a:lstStyle/>
          <a:p>
            <a:pPr indent="0" fontAlgn="auto">
              <a:lnSpc>
                <a:spcPct val="150000"/>
              </a:lnSpc>
            </a:pP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器具名称：</a:t>
            </a:r>
            <a:r>
              <a:rPr lang="en-US" dirty="0" smtClean="0">
                <a:solidFill>
                  <a:prstClr val="black"/>
                </a:solidFill>
                <a:sym typeface="+mn-ea"/>
              </a:rPr>
              <a:t>B</a:t>
            </a:r>
            <a:r>
              <a:rPr lang="zh-CN" altLang="en-US" dirty="0" smtClean="0">
                <a:solidFill>
                  <a:prstClr val="black"/>
                </a:solidFill>
                <a:sym typeface="+mn-ea"/>
              </a:rPr>
              <a:t>立柱</a:t>
            </a:r>
            <a:r>
              <a:rPr lang="zh-CN" altLang="en-US" dirty="0" smtClean="0">
                <a:solidFill>
                  <a:prstClr val="black"/>
                </a:solidFill>
                <a:sym typeface="+mn-ea"/>
              </a:rPr>
              <a:t>护面</a:t>
            </a:r>
            <a:r>
              <a:rPr dirty="0" err="1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器具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indent="0" fontAlgn="auto">
              <a:lnSpc>
                <a:spcPct val="150000"/>
              </a:lnSpc>
            </a:pP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器具容量：</a:t>
            </a:r>
            <a:r>
              <a:rPr lang="en-US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48</a:t>
            </a:r>
            <a:br>
              <a:rPr lang="en-US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</a:b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器具尺寸：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1680x750X1750</a:t>
            </a:r>
          </a:p>
          <a:p>
            <a:pPr indent="0" fontAlgn="auto">
              <a:lnSpc>
                <a:spcPct val="150000"/>
              </a:lnSpc>
            </a:pP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产品件尺寸：520x230x80</a:t>
            </a:r>
          </a:p>
          <a:p>
            <a:pPr indent="0" fontAlgn="auto">
              <a:lnSpc>
                <a:spcPct val="150000"/>
              </a:lnSpc>
            </a:pP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层间距：</a:t>
            </a:r>
            <a:r>
              <a:rPr lang="en-US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165mm</a:t>
            </a:r>
            <a:endParaRPr lang="en-US" altLang="zh-CN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indent="0" fontAlgn="auto">
              <a:lnSpc>
                <a:spcPct val="150000"/>
              </a:lnSpc>
            </a:pPr>
            <a:endParaRPr lang="en-US" altLang="zh-CN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endParaRPr lang="en-US" altLang="zh-CN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6957695" y="4770755"/>
            <a:ext cx="40640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rgbClr val="FF0000"/>
              </a:buClr>
              <a:buFont typeface="Wingdings" panose="05000000000000000000" charset="0"/>
              <a:buChar char="p"/>
            </a:pPr>
            <a:endParaRPr lang="zh-CN" altLang="en-US"/>
          </a:p>
        </p:txBody>
      </p:sp>
      <p:sp>
        <p:nvSpPr>
          <p:cNvPr id="14" name="文本框 13"/>
          <p:cNvSpPr txBox="1"/>
          <p:nvPr/>
        </p:nvSpPr>
        <p:spPr>
          <a:xfrm>
            <a:off x="6276975" y="4770755"/>
            <a:ext cx="4975225" cy="186118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285750" indent="-285750" algn="l" fontAlgn="auto">
              <a:lnSpc>
                <a:spcPct val="160000"/>
              </a:lnSpc>
              <a:buClr>
                <a:srgbClr val="FF0000"/>
              </a:buClr>
              <a:buFont typeface="Wingdings" panose="05000000000000000000" charset="0"/>
              <a:buChar char="p"/>
            </a:pPr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框架及骨架：不锈钢</a:t>
            </a:r>
            <a:r>
              <a:rPr lang="en-US" altLang="zh-CN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+</a:t>
            </a:r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铝型材</a:t>
            </a: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L="285750" indent="-285750" algn="l" fontAlgn="auto">
              <a:lnSpc>
                <a:spcPct val="160000"/>
              </a:lnSpc>
              <a:buClr>
                <a:srgbClr val="FF0000"/>
              </a:buClr>
              <a:buFont typeface="Wingdings" panose="05000000000000000000" charset="0"/>
              <a:buChar char="p"/>
            </a:pPr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防护材料：</a:t>
            </a:r>
            <a:r>
              <a:rPr lang="en-US" altLang="zh-CN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PVC</a:t>
            </a:r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涂层布</a:t>
            </a: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L="285750" indent="-285750" algn="l" fontAlgn="auto">
              <a:lnSpc>
                <a:spcPct val="160000"/>
              </a:lnSpc>
              <a:buClr>
                <a:srgbClr val="FF0000"/>
              </a:buClr>
              <a:buFont typeface="Wingdings" panose="05000000000000000000" charset="0"/>
              <a:buChar char="p"/>
            </a:pPr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定位方式：</a:t>
            </a:r>
            <a:r>
              <a:rPr lang="zh-CN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分格</a:t>
            </a: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  <a:p>
            <a:pPr marL="285750" indent="-285750" algn="l" fontAlgn="auto">
              <a:lnSpc>
                <a:spcPct val="160000"/>
              </a:lnSpc>
              <a:buClr>
                <a:srgbClr val="FF0000"/>
              </a:buClr>
              <a:buFont typeface="Wingdings" panose="05000000000000000000" charset="0"/>
              <a:buChar char="p"/>
            </a:pPr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流转形式：物流</a:t>
            </a:r>
            <a:r>
              <a:rPr lang="en-US" altLang="zh-CN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-</a:t>
            </a:r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内饰线</a:t>
            </a: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L="285750" indent="-285750" algn="l" fontAlgn="auto">
              <a:lnSpc>
                <a:spcPct val="160000"/>
              </a:lnSpc>
              <a:buClr>
                <a:srgbClr val="FF0000"/>
              </a:buClr>
              <a:buFont typeface="Wingdings" panose="05000000000000000000" charset="0"/>
              <a:buChar char="p"/>
            </a:pP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pic>
        <p:nvPicPr>
          <p:cNvPr id="47" name="ID_846935984397439F85BD44D6B321C8CC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76975" y="831850"/>
            <a:ext cx="1203960" cy="160591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8" name="ID_7269B2DF85854F6E97018FE2EE949FC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91450" y="831850"/>
            <a:ext cx="2175510" cy="16319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" name="图片 1"/>
          <p:cNvPicPr/>
          <p:nvPr/>
        </p:nvPicPr>
        <p:blipFill>
          <a:blip r:embed="rId5"/>
          <a:stretch>
            <a:fillRect/>
          </a:stretch>
        </p:blipFill>
        <p:spPr>
          <a:xfrm>
            <a:off x="732155" y="831850"/>
            <a:ext cx="5040000" cy="50400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621665" y="240665"/>
            <a:ext cx="8535670" cy="365125"/>
          </a:xfrm>
        </p:spPr>
        <p:txBody>
          <a:bodyPr>
            <a:noAutofit/>
          </a:bodyPr>
          <a:lstStyle/>
          <a:p>
            <a:r>
              <a:rPr lang="zh-CN" altLang="en-US" sz="2800" dirty="0" smtClean="0">
                <a:solidFill>
                  <a:prstClr val="black"/>
                </a:solidFill>
              </a:rPr>
              <a:t>八、仪表台下护板</a:t>
            </a:r>
            <a:r>
              <a:rPr lang="zh-CN" sz="2800" dirty="0" smtClean="0">
                <a:solidFill>
                  <a:prstClr val="black"/>
                </a:solidFill>
              </a:rPr>
              <a:t>器具</a:t>
            </a:r>
            <a:endParaRPr lang="zh-CN" sz="2800" dirty="0" smtClean="0">
              <a:solidFill>
                <a:prstClr val="black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0" y="1"/>
            <a:ext cx="6096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tx1">
                    <a:alpha val="10000"/>
                  </a:schemeClr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文本框 10"/>
          <p:cNvSpPr txBox="1"/>
          <p:nvPr/>
        </p:nvSpPr>
        <p:spPr>
          <a:xfrm>
            <a:off x="6276975" y="2515235"/>
            <a:ext cx="5123180" cy="222313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0">
            <a:noAutofit/>
          </a:bodyPr>
          <a:lstStyle/>
          <a:p>
            <a:pPr indent="0" fontAlgn="auto">
              <a:lnSpc>
                <a:spcPct val="150000"/>
              </a:lnSpc>
            </a:pPr>
            <a:r>
              <a:rPr lang="zh-CN" altLang="en-US" dirty="0"/>
              <a:t>器具名称</a:t>
            </a:r>
            <a:r>
              <a:rPr lang="zh-CN" altLang="en-US" dirty="0" smtClean="0"/>
              <a:t>：</a:t>
            </a:r>
            <a:r>
              <a:rPr lang="zh-CN" altLang="en-US" dirty="0">
                <a:solidFill>
                  <a:prstClr val="black"/>
                </a:solidFill>
              </a:rPr>
              <a:t>仪表台下护板</a:t>
            </a:r>
            <a:r>
              <a:rPr lang="zh-CN" dirty="0" smtClean="0"/>
              <a:t>器具</a:t>
            </a:r>
            <a:endParaRPr lang="zh-CN" dirty="0"/>
          </a:p>
          <a:p>
            <a:pPr indent="0" fontAlgn="auto">
              <a:lnSpc>
                <a:spcPct val="150000"/>
              </a:lnSpc>
            </a:pPr>
            <a:r>
              <a:rPr lang="zh-CN" altLang="en-US" dirty="0"/>
              <a:t>器具容量：</a:t>
            </a:r>
            <a:r>
              <a:rPr lang="en-US" altLang="zh-CN" dirty="0"/>
              <a:t>12</a:t>
            </a:r>
            <a:endParaRPr lang="zh-CN" altLang="en-US" dirty="0"/>
          </a:p>
          <a:p>
            <a:pPr indent="0" fontAlgn="auto">
              <a:lnSpc>
                <a:spcPct val="150000"/>
              </a:lnSpc>
            </a:pPr>
            <a:r>
              <a:rPr lang="zh-CN" altLang="en-US" dirty="0"/>
              <a:t>器具尺寸：</a:t>
            </a:r>
            <a:r>
              <a:rPr lang="en-US" altLang="zh-CN" dirty="0"/>
              <a:t>1680X750X1750</a:t>
            </a:r>
          </a:p>
          <a:p>
            <a:pPr indent="0" fontAlgn="auto">
              <a:lnSpc>
                <a:spcPct val="150000"/>
              </a:lnSpc>
            </a:pPr>
            <a:r>
              <a:rPr lang="zh-CN" altLang="en-US" dirty="0">
                <a:solidFill>
                  <a:schemeClr val="tx1"/>
                </a:solidFill>
              </a:rPr>
              <a:t>产品件最大外形尺寸：</a:t>
            </a:r>
            <a:r>
              <a:rPr lang="en-US" altLang="zh-CN" dirty="0">
                <a:solidFill>
                  <a:schemeClr val="tx1"/>
                </a:solidFill>
              </a:rPr>
              <a:t>800x550x300</a:t>
            </a:r>
          </a:p>
          <a:p>
            <a:pPr indent="0" fontAlgn="auto">
              <a:lnSpc>
                <a:spcPct val="150000"/>
              </a:lnSpc>
            </a:pPr>
            <a:r>
              <a:rPr lang="zh-CN" altLang="en-US" dirty="0"/>
              <a:t>层间距：</a:t>
            </a:r>
            <a:r>
              <a:rPr lang="en-US" altLang="zh-CN" dirty="0"/>
              <a:t>660mm</a:t>
            </a:r>
          </a:p>
          <a:p>
            <a:endParaRPr lang="en-US" altLang="zh-CN" dirty="0"/>
          </a:p>
        </p:txBody>
      </p:sp>
      <p:sp>
        <p:nvSpPr>
          <p:cNvPr id="13" name="文本框 12"/>
          <p:cNvSpPr txBox="1"/>
          <p:nvPr/>
        </p:nvSpPr>
        <p:spPr>
          <a:xfrm>
            <a:off x="6957695" y="4770755"/>
            <a:ext cx="40640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rgbClr val="FF0000"/>
              </a:buClr>
              <a:buFont typeface="Wingdings" panose="05000000000000000000" charset="0"/>
              <a:buChar char="p"/>
            </a:pPr>
            <a:endParaRPr lang="zh-CN" altLang="en-US"/>
          </a:p>
        </p:txBody>
      </p:sp>
      <p:sp>
        <p:nvSpPr>
          <p:cNvPr id="14" name="文本框 13"/>
          <p:cNvSpPr txBox="1"/>
          <p:nvPr/>
        </p:nvSpPr>
        <p:spPr>
          <a:xfrm>
            <a:off x="6276975" y="4679950"/>
            <a:ext cx="4975225" cy="21685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fontAlgn="auto">
              <a:lnSpc>
                <a:spcPct val="150000"/>
              </a:lnSpc>
              <a:buClr>
                <a:srgbClr val="FF0000"/>
              </a:buClr>
              <a:buFont typeface="Wingdings" panose="05000000000000000000" charset="0"/>
              <a:buChar char="p"/>
            </a:pPr>
            <a:r>
              <a:rPr lang="zh-CN" altLang="en-US"/>
              <a:t>框架及骨架</a:t>
            </a:r>
            <a:r>
              <a:rPr lang="en-US" altLang="zh-CN"/>
              <a:t>-</a:t>
            </a:r>
            <a:r>
              <a:rPr lang="zh-CN" altLang="en-US"/>
              <a:t>不锈钢</a:t>
            </a:r>
            <a:r>
              <a:rPr lang="en-US" altLang="zh-CN"/>
              <a:t>+</a:t>
            </a:r>
            <a:r>
              <a:rPr lang="zh-CN" altLang="en-US"/>
              <a:t>铝型材</a:t>
            </a:r>
            <a:endParaRPr lang="zh-CN" altLang="en-US">
              <a:highlight>
                <a:srgbClr val="FFFF00"/>
              </a:highlight>
            </a:endParaRPr>
          </a:p>
          <a:p>
            <a:pPr marL="285750" indent="-285750" fontAlgn="auto">
              <a:lnSpc>
                <a:spcPct val="150000"/>
              </a:lnSpc>
              <a:buClr>
                <a:srgbClr val="FF0000"/>
              </a:buClr>
              <a:buFont typeface="Wingdings" panose="05000000000000000000" charset="0"/>
              <a:buChar char="p"/>
            </a:pPr>
            <a:r>
              <a:rPr lang="zh-CN" altLang="en-US"/>
              <a:t>防护材料</a:t>
            </a:r>
            <a:r>
              <a:rPr lang="en-US" altLang="zh-CN"/>
              <a:t>-</a:t>
            </a:r>
            <a:r>
              <a:rPr lang="zh-CN"/>
              <a:t>聚氨酯</a:t>
            </a:r>
            <a:endParaRPr lang="zh-CN" altLang="en-US"/>
          </a:p>
          <a:p>
            <a:pPr marL="285750" indent="-285750" fontAlgn="auto">
              <a:lnSpc>
                <a:spcPct val="150000"/>
              </a:lnSpc>
              <a:buClr>
                <a:srgbClr val="FF0000"/>
              </a:buClr>
              <a:buFont typeface="Wingdings" panose="05000000000000000000" charset="0"/>
              <a:buChar char="p"/>
            </a:pPr>
            <a:r>
              <a:rPr lang="zh-CN" altLang="en-US"/>
              <a:t>定位方式：</a:t>
            </a:r>
            <a:r>
              <a:rPr lang="zh-CN">
                <a:sym typeface="+mn-ea"/>
              </a:rPr>
              <a:t>聚氨酯开槽多层</a:t>
            </a:r>
            <a:endParaRPr lang="zh-CN" altLang="en-US"/>
          </a:p>
          <a:p>
            <a:pPr marL="285750" indent="-285750" fontAlgn="auto">
              <a:lnSpc>
                <a:spcPct val="150000"/>
              </a:lnSpc>
              <a:buClr>
                <a:srgbClr val="FF0000"/>
              </a:buClr>
              <a:buFont typeface="Wingdings" panose="05000000000000000000" charset="0"/>
              <a:buChar char="p"/>
            </a:pPr>
            <a:r>
              <a:rPr lang="zh-CN" altLang="en-US"/>
              <a:t>流转形式：物流</a:t>
            </a:r>
            <a:r>
              <a:rPr lang="en-US" altLang="zh-CN"/>
              <a:t>-</a:t>
            </a:r>
            <a:r>
              <a:rPr lang="zh-CN" altLang="en-US"/>
              <a:t>内饰线</a:t>
            </a:r>
          </a:p>
          <a:p>
            <a:pPr indent="0" fontAlgn="auto">
              <a:lnSpc>
                <a:spcPct val="150000"/>
              </a:lnSpc>
              <a:buClr>
                <a:srgbClr val="FF0000"/>
              </a:buClr>
              <a:buFont typeface="Wingdings" panose="05000000000000000000" charset="0"/>
              <a:buNone/>
            </a:pPr>
            <a:endParaRPr lang="zh-CN" altLang="en-US">
              <a:solidFill>
                <a:srgbClr val="FF0000"/>
              </a:solidFill>
            </a:endParaRPr>
          </a:p>
        </p:txBody>
      </p:sp>
      <p:pic>
        <p:nvPicPr>
          <p:cNvPr id="2" name="图片 1"/>
          <p:cNvPicPr/>
          <p:nvPr/>
        </p:nvPicPr>
        <p:blipFill>
          <a:blip r:embed="rId3"/>
          <a:stretch>
            <a:fillRect/>
          </a:stretch>
        </p:blipFill>
        <p:spPr>
          <a:xfrm>
            <a:off x="621665" y="870585"/>
            <a:ext cx="5040000" cy="5040000"/>
          </a:xfrm>
          <a:prstGeom prst="rect">
            <a:avLst/>
          </a:prstGeom>
        </p:spPr>
      </p:pic>
      <p:pic>
        <p:nvPicPr>
          <p:cNvPr id="66" name="ID_73F19728D1E14A649ACAEC1EB87CCF4D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76658" y="870585"/>
            <a:ext cx="1101725" cy="146939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0" name="ID_35BED35871E643F280D04047D57F9D5B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559358" y="870585"/>
            <a:ext cx="1101725" cy="146939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1" name="ID_81DE6B1CC0704DA893F379431BC0B10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842058" y="855980"/>
            <a:ext cx="1101725" cy="146939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PP_MARK_KEY" val="98ad00a2-3781-4c14-b185-6a392300d7cc"/>
  <p:tag name="RESOURCE_RECORD_KEY" val="{&quot;71&quot;:[76235679941]}"/>
  <p:tag name="COMMONDATA" val="eyJoZGlkIjoiYTlhZWZlYzgyM2M5YzJlZWE0MjZjZWVkMjJhNjdmYTQifQ=="/>
</p:tagLst>
</file>

<file path=ppt/theme/theme1.xml><?xml version="1.0" encoding="utf-8"?>
<a:theme xmlns:a="http://schemas.openxmlformats.org/drawingml/2006/main" name="Office 主题​​">
  <a:themeElements>
    <a:clrScheme name="">
      <a:dk1>
        <a:srgbClr val="000000"/>
      </a:dk1>
      <a:lt1>
        <a:srgbClr val="FFFFFF"/>
      </a:lt1>
      <a:dk2>
        <a:srgbClr val="073D41"/>
      </a:dk2>
      <a:lt2>
        <a:srgbClr val="F2FDFD"/>
      </a:lt2>
      <a:accent1>
        <a:srgbClr val="47BEC6"/>
      </a:accent1>
      <a:accent2>
        <a:srgbClr val="96EBE6"/>
      </a:accent2>
      <a:accent3>
        <a:srgbClr val="BEE3F1"/>
      </a:accent3>
      <a:accent4>
        <a:srgbClr val="78C69D"/>
      </a:accent4>
      <a:accent5>
        <a:srgbClr val="ACD08E"/>
      </a:accent5>
      <a:accent6>
        <a:srgbClr val="BCE5D8"/>
      </a:accent6>
      <a:hlink>
        <a:srgbClr val="5FCBFB"/>
      </a:hlink>
      <a:folHlink>
        <a:srgbClr val="B759BC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1167</Words>
  <Application>Microsoft Office PowerPoint</Application>
  <PresentationFormat>宽屏</PresentationFormat>
  <Paragraphs>224</Paragraphs>
  <Slides>22</Slides>
  <Notes>22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22</vt:i4>
      </vt:variant>
    </vt:vector>
  </HeadingPairs>
  <TitlesOfParts>
    <vt:vector size="29" baseType="lpstr">
      <vt:lpstr>等线</vt:lpstr>
      <vt:lpstr>等线 Light</vt:lpstr>
      <vt:lpstr>宋体</vt:lpstr>
      <vt:lpstr>微软雅黑</vt:lpstr>
      <vt:lpstr>Arial</vt:lpstr>
      <vt:lpstr>Wingdings</vt:lpstr>
      <vt:lpstr>Office 主题​​</vt:lpstr>
      <vt:lpstr>PowerPoint 演示文稿</vt:lpstr>
      <vt:lpstr>一、内饰线SPS器具</vt:lpstr>
      <vt:lpstr>二、隔热垫吸热板器具</vt:lpstr>
      <vt:lpstr>三、地板垫器具</vt:lpstr>
      <vt:lpstr>四、A/B立柱上车扶手器具</vt:lpstr>
      <vt:lpstr>五、驾驶室前悬上支架工位器具</vt:lpstr>
      <vt:lpstr>六、波纹管器具</vt:lpstr>
      <vt:lpstr>七、B立柱护面器具</vt:lpstr>
      <vt:lpstr>八、仪表台下护板器具</vt:lpstr>
      <vt:lpstr>九、抽屉护面器具</vt:lpstr>
      <vt:lpstr>十、前连接横梁总成器具</vt:lpstr>
      <vt:lpstr>十一、仪表台支架器具</vt:lpstr>
      <vt:lpstr>十二、换挡机构器具</vt:lpstr>
      <vt:lpstr>十三、顶盖内衬器具</vt:lpstr>
      <vt:lpstr>十四、杂品箱工位器具</vt:lpstr>
      <vt:lpstr>十五、发动机排气管器具</vt:lpstr>
      <vt:lpstr>十六、转子泵器具</vt:lpstr>
      <vt:lpstr>十七、转子泵总成器具</vt:lpstr>
      <vt:lpstr>十八、发动机风扇器具</vt:lpstr>
      <vt:lpstr>十九、取力器器具</vt:lpstr>
      <vt:lpstr>二十、发动机暖风胶管器具</vt:lpstr>
      <vt:lpstr>二十一、发动机附加线束器具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刘 合昊</dc:creator>
  <cp:lastModifiedBy>崔振达</cp:lastModifiedBy>
  <cp:revision>224</cp:revision>
  <dcterms:created xsi:type="dcterms:W3CDTF">2022-12-13T09:21:00Z</dcterms:created>
  <dcterms:modified xsi:type="dcterms:W3CDTF">2024-10-26T07:03:55Z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7C28F80750A64960B6A05726A4BAE020_12</vt:lpwstr>
  </property>
  <property fmtid="{D5CDD505-2E9C-101B-9397-08002B2CF9AE}" pid="3" name="KSOProductBuildVer">
    <vt:lpwstr>2052-12.1.0.17827</vt:lpwstr>
  </property>
</Properties>
</file>